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71" r:id="rId3"/>
    <p:sldId id="303" r:id="rId4"/>
    <p:sldId id="313" r:id="rId5"/>
    <p:sldId id="368" r:id="rId6"/>
    <p:sldId id="279" r:id="rId7"/>
    <p:sldId id="365" r:id="rId8"/>
    <p:sldId id="360" r:id="rId9"/>
    <p:sldId id="358" r:id="rId10"/>
    <p:sldId id="280" r:id="rId11"/>
    <p:sldId id="281" r:id="rId12"/>
    <p:sldId id="364" r:id="rId13"/>
    <p:sldId id="282" r:id="rId14"/>
    <p:sldId id="309" r:id="rId15"/>
    <p:sldId id="357" r:id="rId16"/>
    <p:sldId id="363" r:id="rId17"/>
    <p:sldId id="361" r:id="rId18"/>
    <p:sldId id="295" r:id="rId19"/>
    <p:sldId id="306" r:id="rId20"/>
    <p:sldId id="290" r:id="rId21"/>
    <p:sldId id="362" r:id="rId22"/>
    <p:sldId id="292" r:id="rId23"/>
    <p:sldId id="301" r:id="rId24"/>
    <p:sldId id="367" r:id="rId25"/>
    <p:sldId id="278" r:id="rId26"/>
    <p:sldId id="288" r:id="rId27"/>
    <p:sldId id="285" r:id="rId28"/>
    <p:sldId id="35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3D4"/>
    <a:srgbClr val="E8303B"/>
    <a:srgbClr val="5DA9DD"/>
    <a:srgbClr val="4267B2"/>
    <a:srgbClr val="F8E08E"/>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62400" autoAdjust="0"/>
  </p:normalViewPr>
  <p:slideViewPr>
    <p:cSldViewPr snapToGrid="0" snapToObjects="1">
      <p:cViewPr varScale="1">
        <p:scale>
          <a:sx n="42" d="100"/>
          <a:sy n="42" d="100"/>
        </p:scale>
        <p:origin x="1572" y="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38394593388373E-2"/>
          <c:y val="3.8453248031496065E-2"/>
          <c:w val="0.90745883128822091"/>
          <c:h val="0.92309350393700784"/>
        </c:manualLayout>
      </c:layout>
      <c:barChart>
        <c:barDir val="col"/>
        <c:grouping val="clustered"/>
        <c:varyColors val="0"/>
        <c:ser>
          <c:idx val="0"/>
          <c:order val="0"/>
          <c:tx>
            <c:strRef>
              <c:f>Sheet1!$B$1</c:f>
              <c:strCache>
                <c:ptCount val="1"/>
                <c:pt idx="0">
                  <c:v>Series 1</c:v>
                </c:pt>
              </c:strCache>
            </c:strRef>
          </c:tx>
          <c:spPr>
            <a:solidFill>
              <a:schemeClr val="accent1"/>
            </a:solidFill>
            <a:ln w="19050">
              <a:solidFill>
                <a:schemeClr val="tx1"/>
              </a:solidFill>
            </a:ln>
            <a:effectLst/>
          </c:spPr>
          <c:invertIfNegative val="0"/>
          <c:cat>
            <c:strRef>
              <c:f>Sheet1!$A$2:$A$5</c:f>
              <c:strCache>
                <c:ptCount val="2"/>
                <c:pt idx="0">
                  <c:v>Category 1</c:v>
                </c:pt>
                <c:pt idx="1">
                  <c:v>0</c:v>
                </c:pt>
              </c:strCache>
            </c:strRef>
          </c:cat>
          <c:val>
            <c:numRef>
              <c:f>Sheet1!$B$2:$B$5</c:f>
              <c:numCache>
                <c:formatCode>General</c:formatCode>
                <c:ptCount val="4"/>
                <c:pt idx="0">
                  <c:v>4.0199999999999996</c:v>
                </c:pt>
              </c:numCache>
            </c:numRef>
          </c:val>
          <c:extLst>
            <c:ext xmlns:c16="http://schemas.microsoft.com/office/drawing/2014/chart" uri="{C3380CC4-5D6E-409C-BE32-E72D297353CC}">
              <c16:uniqueId val="{00000000-85E6-4835-ACD8-967B2BF997C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2"/>
                <c:pt idx="0">
                  <c:v>Category 1</c:v>
                </c:pt>
                <c:pt idx="1">
                  <c:v>0</c:v>
                </c:pt>
              </c:strCache>
            </c:strRef>
          </c:cat>
          <c:val>
            <c:numRef>
              <c:f>Sheet1!$C$2:$C$5</c:f>
              <c:numCache>
                <c:formatCode>General</c:formatCode>
                <c:ptCount val="4"/>
                <c:pt idx="0">
                  <c:v>0</c:v>
                </c:pt>
              </c:numCache>
            </c:numRef>
          </c:val>
          <c:extLst>
            <c:ext xmlns:c16="http://schemas.microsoft.com/office/drawing/2014/chart" uri="{C3380CC4-5D6E-409C-BE32-E72D297353CC}">
              <c16:uniqueId val="{00000001-85E6-4835-ACD8-967B2BF997C6}"/>
            </c:ext>
          </c:extLst>
        </c:ser>
        <c:ser>
          <c:idx val="2"/>
          <c:order val="2"/>
          <c:tx>
            <c:strRef>
              <c:f>Sheet1!$D$1</c:f>
              <c:strCache>
                <c:ptCount val="1"/>
                <c:pt idx="0">
                  <c:v>Series 3</c:v>
                </c:pt>
              </c:strCache>
            </c:strRef>
          </c:tx>
          <c:spPr>
            <a:solidFill>
              <a:schemeClr val="accent3"/>
            </a:solidFill>
            <a:ln>
              <a:solidFill>
                <a:schemeClr val="tx1"/>
              </a:solidFill>
            </a:ln>
            <a:effectLst>
              <a:outerShdw blurRad="50800" dist="127000" dir="5400000" algn="ctr" rotWithShape="0">
                <a:srgbClr val="000000">
                  <a:alpha val="43137"/>
                </a:srgbClr>
              </a:outerShdw>
            </a:effectLst>
          </c:spPr>
          <c:invertIfNegative val="0"/>
          <c:cat>
            <c:strRef>
              <c:f>Sheet1!$A$2:$A$5</c:f>
              <c:strCache>
                <c:ptCount val="2"/>
                <c:pt idx="0">
                  <c:v>Category 1</c:v>
                </c:pt>
                <c:pt idx="1">
                  <c:v>0</c:v>
                </c:pt>
              </c:strCache>
            </c:strRef>
          </c:cat>
          <c:val>
            <c:numRef>
              <c:f>Sheet1!$D$2:$D$5</c:f>
              <c:numCache>
                <c:formatCode>General</c:formatCode>
                <c:ptCount val="4"/>
                <c:pt idx="0">
                  <c:v>0</c:v>
                </c:pt>
              </c:numCache>
            </c:numRef>
          </c:val>
          <c:extLst>
            <c:ext xmlns:c16="http://schemas.microsoft.com/office/drawing/2014/chart" uri="{C3380CC4-5D6E-409C-BE32-E72D297353CC}">
              <c16:uniqueId val="{00000002-85E6-4835-ACD8-967B2BF997C6}"/>
            </c:ext>
          </c:extLst>
        </c:ser>
        <c:ser>
          <c:idx val="3"/>
          <c:order val="3"/>
          <c:tx>
            <c:strRef>
              <c:f>Sheet1!$E$1</c:f>
              <c:strCache>
                <c:ptCount val="1"/>
                <c:pt idx="0">
                  <c:v>Series 4</c:v>
                </c:pt>
              </c:strCache>
            </c:strRef>
          </c:tx>
          <c:spPr>
            <a:solidFill>
              <a:schemeClr val="accent2"/>
            </a:solidFill>
            <a:ln>
              <a:noFill/>
            </a:ln>
            <a:effectLst/>
          </c:spPr>
          <c:invertIfNegative val="0"/>
          <c:cat>
            <c:strRef>
              <c:f>Sheet1!$A$2:$A$5</c:f>
              <c:strCache>
                <c:ptCount val="2"/>
                <c:pt idx="0">
                  <c:v>Category 1</c:v>
                </c:pt>
                <c:pt idx="1">
                  <c:v>0</c:v>
                </c:pt>
              </c:strCache>
            </c:strRef>
          </c:cat>
          <c:val>
            <c:numRef>
              <c:f>Sheet1!$E$2:$E$5</c:f>
              <c:numCache>
                <c:formatCode>General</c:formatCode>
                <c:ptCount val="4"/>
                <c:pt idx="0">
                  <c:v>0.45</c:v>
                </c:pt>
              </c:numCache>
            </c:numRef>
          </c:val>
          <c:extLst>
            <c:ext xmlns:c16="http://schemas.microsoft.com/office/drawing/2014/chart" uri="{C3380CC4-5D6E-409C-BE32-E72D297353CC}">
              <c16:uniqueId val="{00000000-4AA6-4434-A89F-942D846729D0}"/>
            </c:ext>
          </c:extLst>
        </c:ser>
        <c:ser>
          <c:idx val="4"/>
          <c:order val="4"/>
          <c:tx>
            <c:strRef>
              <c:f>Sheet1!$F$1</c:f>
              <c:strCache>
                <c:ptCount val="1"/>
                <c:pt idx="0">
                  <c:v>Series 5</c:v>
                </c:pt>
              </c:strCache>
            </c:strRef>
          </c:tx>
          <c:spPr>
            <a:solidFill>
              <a:schemeClr val="accent5"/>
            </a:solidFill>
            <a:ln>
              <a:noFill/>
            </a:ln>
            <a:effectLst/>
          </c:spPr>
          <c:invertIfNegative val="0"/>
          <c:cat>
            <c:strRef>
              <c:f>Sheet1!$A$2:$A$5</c:f>
              <c:strCache>
                <c:ptCount val="2"/>
                <c:pt idx="0">
                  <c:v>Category 1</c:v>
                </c:pt>
                <c:pt idx="1">
                  <c:v>0</c:v>
                </c:pt>
              </c:strCache>
            </c:strRef>
          </c:cat>
          <c:val>
            <c:numRef>
              <c:f>Sheet1!$F$2:$F$5</c:f>
              <c:numCache>
                <c:formatCode>General</c:formatCode>
                <c:ptCount val="4"/>
                <c:pt idx="0">
                  <c:v>0</c:v>
                </c:pt>
              </c:numCache>
            </c:numRef>
          </c:val>
          <c:extLst>
            <c:ext xmlns:c16="http://schemas.microsoft.com/office/drawing/2014/chart" uri="{C3380CC4-5D6E-409C-BE32-E72D297353CC}">
              <c16:uniqueId val="{00000001-4AA6-4434-A89F-942D846729D0}"/>
            </c:ext>
          </c:extLst>
        </c:ser>
        <c:ser>
          <c:idx val="5"/>
          <c:order val="5"/>
          <c:tx>
            <c:strRef>
              <c:f>Sheet1!$G$1</c:f>
              <c:strCache>
                <c:ptCount val="1"/>
                <c:pt idx="0">
                  <c:v>Series 6</c:v>
                </c:pt>
              </c:strCache>
            </c:strRef>
          </c:tx>
          <c:spPr>
            <a:solidFill>
              <a:schemeClr val="accent6"/>
            </a:solidFill>
            <a:ln>
              <a:noFill/>
            </a:ln>
            <a:effectLst/>
          </c:spPr>
          <c:invertIfNegative val="0"/>
          <c:cat>
            <c:strRef>
              <c:f>Sheet1!$A$2:$A$5</c:f>
              <c:strCache>
                <c:ptCount val="2"/>
                <c:pt idx="0">
                  <c:v>Category 1</c:v>
                </c:pt>
                <c:pt idx="1">
                  <c:v>0</c:v>
                </c:pt>
              </c:strCache>
            </c:strRef>
          </c:cat>
          <c:val>
            <c:numRef>
              <c:f>Sheet1!$G$2:$G$5</c:f>
              <c:numCache>
                <c:formatCode>General</c:formatCode>
                <c:ptCount val="4"/>
                <c:pt idx="0">
                  <c:v>0</c:v>
                </c:pt>
              </c:numCache>
            </c:numRef>
          </c:val>
          <c:extLst>
            <c:ext xmlns:c16="http://schemas.microsoft.com/office/drawing/2014/chart" uri="{C3380CC4-5D6E-409C-BE32-E72D297353CC}">
              <c16:uniqueId val="{00000002-4AA6-4434-A89F-942D846729D0}"/>
            </c:ext>
          </c:extLst>
        </c:ser>
        <c:ser>
          <c:idx val="6"/>
          <c:order val="6"/>
          <c:tx>
            <c:strRef>
              <c:f>Sheet1!$H$1</c:f>
              <c:strCache>
                <c:ptCount val="1"/>
                <c:pt idx="0">
                  <c:v>Series 7</c:v>
                </c:pt>
              </c:strCache>
            </c:strRef>
          </c:tx>
          <c:spPr>
            <a:solidFill>
              <a:schemeClr val="accent3"/>
            </a:solidFill>
            <a:ln>
              <a:noFill/>
            </a:ln>
            <a:effectLst/>
          </c:spPr>
          <c:invertIfNegative val="0"/>
          <c:cat>
            <c:strRef>
              <c:f>Sheet1!$A$2:$A$5</c:f>
              <c:strCache>
                <c:ptCount val="2"/>
                <c:pt idx="0">
                  <c:v>Category 1</c:v>
                </c:pt>
                <c:pt idx="1">
                  <c:v>0</c:v>
                </c:pt>
              </c:strCache>
            </c:strRef>
          </c:cat>
          <c:val>
            <c:numRef>
              <c:f>Sheet1!$H$2:$H$5</c:f>
              <c:numCache>
                <c:formatCode>General</c:formatCode>
                <c:ptCount val="4"/>
                <c:pt idx="0">
                  <c:v>0.08</c:v>
                </c:pt>
              </c:numCache>
            </c:numRef>
          </c:val>
          <c:extLst>
            <c:ext xmlns:c16="http://schemas.microsoft.com/office/drawing/2014/chart" uri="{C3380CC4-5D6E-409C-BE32-E72D297353CC}">
              <c16:uniqueId val="{00000003-4AA6-4434-A89F-942D846729D0}"/>
            </c:ext>
          </c:extLst>
        </c:ser>
        <c:dLbls>
          <c:showLegendKey val="0"/>
          <c:showVal val="0"/>
          <c:showCatName val="0"/>
          <c:showSerName val="0"/>
          <c:showPercent val="0"/>
          <c:showBubbleSize val="0"/>
        </c:dLbls>
        <c:gapWidth val="175"/>
        <c:overlap val="6"/>
        <c:axId val="470399536"/>
        <c:axId val="470399864"/>
      </c:barChart>
      <c:catAx>
        <c:axId val="470399536"/>
        <c:scaling>
          <c:orientation val="minMax"/>
        </c:scaling>
        <c:delete val="1"/>
        <c:axPos val="b"/>
        <c:numFmt formatCode="General" sourceLinked="1"/>
        <c:majorTickMark val="none"/>
        <c:minorTickMark val="none"/>
        <c:tickLblPos val="nextTo"/>
        <c:crossAx val="470399864"/>
        <c:crossesAt val="0"/>
        <c:auto val="1"/>
        <c:lblAlgn val="ctr"/>
        <c:lblOffset val="100"/>
        <c:noMultiLvlLbl val="0"/>
      </c:catAx>
      <c:valAx>
        <c:axId val="470399864"/>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399536"/>
        <c:crosses val="autoZero"/>
        <c:crossBetween val="between"/>
      </c:valAx>
      <c:spPr>
        <a:noFill/>
        <a:ln w="63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37853601633129E-2"/>
          <c:y val="4.490890281050635E-2"/>
          <c:w val="0.87427943034898414"/>
          <c:h val="0.80705960112650155"/>
        </c:manualLayout>
      </c:layout>
      <c:lineChart>
        <c:grouping val="standard"/>
        <c:varyColors val="0"/>
        <c:ser>
          <c:idx val="0"/>
          <c:order val="0"/>
          <c:tx>
            <c:strRef>
              <c:f>Sheet1!$B$1</c:f>
              <c:strCache>
                <c:ptCount val="1"/>
                <c:pt idx="0">
                  <c:v>HIV</c:v>
                </c:pt>
              </c:strCache>
            </c:strRef>
          </c:tx>
          <c:spPr>
            <a:ln w="28575" cap="rnd">
              <a:solidFill>
                <a:schemeClr val="accent1"/>
              </a:solidFill>
              <a:round/>
            </a:ln>
            <a:effectLst/>
          </c:spPr>
          <c:marker>
            <c:symbol val="none"/>
          </c:marker>
          <c:cat>
            <c:numRef>
              <c:f>Sheet1!$A$2:$A$6</c:f>
              <c:numCache>
                <c:formatCode>General</c:formatCode>
                <c:ptCount val="5"/>
              </c:numCache>
            </c:numRef>
          </c:cat>
          <c:val>
            <c:numRef>
              <c:f>Sheet1!$B$2:$B$6</c:f>
              <c:numCache>
                <c:formatCode>General</c:formatCode>
                <c:ptCount val="5"/>
                <c:pt idx="0">
                  <c:v>0.5</c:v>
                </c:pt>
                <c:pt idx="1">
                  <c:v>2</c:v>
                </c:pt>
                <c:pt idx="2">
                  <c:v>4</c:v>
                </c:pt>
                <c:pt idx="3">
                  <c:v>6</c:v>
                </c:pt>
                <c:pt idx="4">
                  <c:v>8</c:v>
                </c:pt>
              </c:numCache>
            </c:numRef>
          </c:val>
          <c:smooth val="0"/>
          <c:extLst>
            <c:ext xmlns:c16="http://schemas.microsoft.com/office/drawing/2014/chart" uri="{C3380CC4-5D6E-409C-BE32-E72D297353CC}">
              <c16:uniqueId val="{00000000-8D10-46EF-9BEF-DED1E6442D2D}"/>
            </c:ext>
          </c:extLst>
        </c:ser>
        <c:ser>
          <c:idx val="1"/>
          <c:order val="1"/>
          <c:tx>
            <c:strRef>
              <c:f>Sheet1!$C$1</c:f>
              <c:strCache>
                <c:ptCount val="1"/>
                <c:pt idx="0">
                  <c:v>GC</c:v>
                </c:pt>
              </c:strCache>
            </c:strRef>
          </c:tx>
          <c:spPr>
            <a:ln w="28575" cap="rnd">
              <a:solidFill>
                <a:schemeClr val="accent2"/>
              </a:solidFill>
              <a:round/>
            </a:ln>
            <a:effectLst/>
          </c:spPr>
          <c:marker>
            <c:symbol val="none"/>
          </c:marker>
          <c:cat>
            <c:numRef>
              <c:f>Sheet1!$A$2:$A$6</c:f>
              <c:numCache>
                <c:formatCode>General</c:formatCode>
                <c:ptCount val="5"/>
              </c:numCache>
            </c:numRef>
          </c:cat>
          <c:val>
            <c:numRef>
              <c:f>Sheet1!$C$2:$C$6</c:f>
              <c:numCache>
                <c:formatCode>General</c:formatCode>
                <c:ptCount val="5"/>
                <c:pt idx="0">
                  <c:v>3</c:v>
                </c:pt>
                <c:pt idx="1">
                  <c:v>5</c:v>
                </c:pt>
                <c:pt idx="2">
                  <c:v>7</c:v>
                </c:pt>
                <c:pt idx="3">
                  <c:v>9</c:v>
                </c:pt>
                <c:pt idx="4">
                  <c:v>12</c:v>
                </c:pt>
              </c:numCache>
            </c:numRef>
          </c:val>
          <c:smooth val="0"/>
          <c:extLst>
            <c:ext xmlns:c16="http://schemas.microsoft.com/office/drawing/2014/chart" uri="{C3380CC4-5D6E-409C-BE32-E72D297353CC}">
              <c16:uniqueId val="{00000001-8D10-46EF-9BEF-DED1E6442D2D}"/>
            </c:ext>
          </c:extLst>
        </c:ser>
        <c:dLbls>
          <c:showLegendKey val="0"/>
          <c:showVal val="0"/>
          <c:showCatName val="0"/>
          <c:showSerName val="0"/>
          <c:showPercent val="0"/>
          <c:showBubbleSize val="0"/>
        </c:dLbls>
        <c:smooth val="0"/>
        <c:axId val="260011136"/>
        <c:axId val="260012672"/>
      </c:lineChart>
      <c:catAx>
        <c:axId val="26001113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012672"/>
        <c:crosses val="autoZero"/>
        <c:auto val="1"/>
        <c:lblAlgn val="ctr"/>
        <c:lblOffset val="100"/>
        <c:noMultiLvlLbl val="0"/>
      </c:catAx>
      <c:valAx>
        <c:axId val="260012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011136"/>
        <c:crosses val="autoZero"/>
        <c:crossBetween val="between"/>
      </c:valAx>
      <c:spPr>
        <a:noFill/>
        <a:ln>
          <a:noFill/>
        </a:ln>
        <a:effectLst/>
      </c:spPr>
    </c:plotArea>
    <c:legend>
      <c:legendPos val="b"/>
      <c:layout>
        <c:manualLayout>
          <c:xMode val="edge"/>
          <c:yMode val="edge"/>
          <c:x val="0.24223145717896374"/>
          <c:y val="6.7649864934766379E-2"/>
          <c:w val="0.46344463886458637"/>
          <c:h val="0.1101123627794700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HIV</c:v>
                </c:pt>
              </c:strCache>
            </c:strRef>
          </c:tx>
          <c:spPr>
            <a:ln w="28575" cap="rnd">
              <a:solidFill>
                <a:schemeClr val="accent1"/>
              </a:solidFill>
              <a:round/>
            </a:ln>
            <a:effectLst/>
          </c:spPr>
          <c:marker>
            <c:symbol val="none"/>
          </c:marker>
          <c:cat>
            <c:numRef>
              <c:f>Sheet1!$A$2:$A$6</c:f>
              <c:numCache>
                <c:formatCode>General</c:formatCode>
                <c:ptCount val="5"/>
              </c:numCache>
            </c:numRef>
          </c:cat>
          <c:val>
            <c:numRef>
              <c:f>Sheet1!$B$2:$B$6</c:f>
              <c:numCache>
                <c:formatCode>General</c:formatCode>
                <c:ptCount val="5"/>
                <c:pt idx="0">
                  <c:v>0.5</c:v>
                </c:pt>
                <c:pt idx="1">
                  <c:v>0.6</c:v>
                </c:pt>
                <c:pt idx="2">
                  <c:v>0.6</c:v>
                </c:pt>
                <c:pt idx="3">
                  <c:v>0.7</c:v>
                </c:pt>
                <c:pt idx="4">
                  <c:v>0.9</c:v>
                </c:pt>
              </c:numCache>
            </c:numRef>
          </c:val>
          <c:smooth val="0"/>
          <c:extLst>
            <c:ext xmlns:c16="http://schemas.microsoft.com/office/drawing/2014/chart" uri="{C3380CC4-5D6E-409C-BE32-E72D297353CC}">
              <c16:uniqueId val="{00000000-A98C-4676-9858-88AB7A9592AC}"/>
            </c:ext>
          </c:extLst>
        </c:ser>
        <c:ser>
          <c:idx val="1"/>
          <c:order val="1"/>
          <c:tx>
            <c:strRef>
              <c:f>Sheet1!$C$1</c:f>
              <c:strCache>
                <c:ptCount val="1"/>
                <c:pt idx="0">
                  <c:v>GC</c:v>
                </c:pt>
              </c:strCache>
            </c:strRef>
          </c:tx>
          <c:spPr>
            <a:ln w="28575" cap="rnd">
              <a:solidFill>
                <a:schemeClr val="accent2"/>
              </a:solidFill>
              <a:round/>
            </a:ln>
            <a:effectLst/>
          </c:spPr>
          <c:marker>
            <c:symbol val="none"/>
          </c:marker>
          <c:cat>
            <c:numRef>
              <c:f>Sheet1!$A$2:$A$6</c:f>
              <c:numCache>
                <c:formatCode>General</c:formatCode>
                <c:ptCount val="5"/>
              </c:numCache>
            </c:numRef>
          </c:cat>
          <c:val>
            <c:numRef>
              <c:f>Sheet1!$C$2:$C$6</c:f>
              <c:numCache>
                <c:formatCode>General</c:formatCode>
                <c:ptCount val="5"/>
                <c:pt idx="0">
                  <c:v>3</c:v>
                </c:pt>
                <c:pt idx="1">
                  <c:v>5</c:v>
                </c:pt>
                <c:pt idx="2">
                  <c:v>7</c:v>
                </c:pt>
                <c:pt idx="3">
                  <c:v>9</c:v>
                </c:pt>
                <c:pt idx="4">
                  <c:v>12</c:v>
                </c:pt>
              </c:numCache>
            </c:numRef>
          </c:val>
          <c:smooth val="0"/>
          <c:extLst>
            <c:ext xmlns:c16="http://schemas.microsoft.com/office/drawing/2014/chart" uri="{C3380CC4-5D6E-409C-BE32-E72D297353CC}">
              <c16:uniqueId val="{00000001-A98C-4676-9858-88AB7A9592AC}"/>
            </c:ext>
          </c:extLst>
        </c:ser>
        <c:dLbls>
          <c:showLegendKey val="0"/>
          <c:showVal val="0"/>
          <c:showCatName val="0"/>
          <c:showSerName val="0"/>
          <c:showPercent val="0"/>
          <c:showBubbleSize val="0"/>
        </c:dLbls>
        <c:smooth val="0"/>
        <c:axId val="259981696"/>
        <c:axId val="259983232"/>
      </c:lineChart>
      <c:catAx>
        <c:axId val="25998169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983232"/>
        <c:crosses val="autoZero"/>
        <c:auto val="1"/>
        <c:lblAlgn val="ctr"/>
        <c:lblOffset val="100"/>
        <c:noMultiLvlLbl val="0"/>
      </c:catAx>
      <c:valAx>
        <c:axId val="25998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9981696"/>
        <c:crosses val="autoZero"/>
        <c:crossBetween val="between"/>
      </c:valAx>
      <c:spPr>
        <a:noFill/>
        <a:ln>
          <a:noFill/>
        </a:ln>
        <a:effectLst/>
      </c:spPr>
    </c:plotArea>
    <c:legend>
      <c:legendPos val="b"/>
      <c:layout>
        <c:manualLayout>
          <c:xMode val="edge"/>
          <c:yMode val="edge"/>
          <c:x val="0.23622543803646168"/>
          <c:y val="8.2580060937598787E-2"/>
          <c:w val="0.3743959707739235"/>
          <c:h val="7.468590148859130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099AC-32F6-4F85-B228-3784ED70C7FA}" type="doc">
      <dgm:prSet loTypeId="urn:microsoft.com/office/officeart/2005/8/layout/venn1" loCatId="relationship" qsTypeId="urn:microsoft.com/office/officeart/2005/8/quickstyle/simple1" qsCatId="simple" csTypeId="urn:microsoft.com/office/officeart/2005/8/colors/accent1_2" csCatId="accent1" phldr="1"/>
      <dgm:spPr/>
    </dgm:pt>
    <dgm:pt modelId="{A49A542D-CA64-4CBD-8BFE-9598119A684C}">
      <dgm:prSet phldrT="[Text]" custT="1"/>
      <dgm:spPr/>
      <dgm:t>
        <a:bodyPr/>
        <a:lstStyle/>
        <a:p>
          <a:r>
            <a:rPr lang="en-US" sz="1800" dirty="0"/>
            <a:t>Community Transmitters</a:t>
          </a:r>
        </a:p>
      </dgm:t>
    </dgm:pt>
    <dgm:pt modelId="{50E48372-C6BC-47D7-A84A-5FCAA56730CA}" type="parTrans" cxnId="{B93A54C4-ACDF-496B-A2E0-29D16B0C8F46}">
      <dgm:prSet/>
      <dgm:spPr/>
      <dgm:t>
        <a:bodyPr/>
        <a:lstStyle/>
        <a:p>
          <a:endParaRPr lang="en-US"/>
        </a:p>
      </dgm:t>
    </dgm:pt>
    <dgm:pt modelId="{3118F2C0-FD46-43CA-B965-B956B0ED1A3B}" type="sibTrans" cxnId="{B93A54C4-ACDF-496B-A2E0-29D16B0C8F46}">
      <dgm:prSet/>
      <dgm:spPr/>
      <dgm:t>
        <a:bodyPr/>
        <a:lstStyle/>
        <a:p>
          <a:endParaRPr lang="en-US"/>
        </a:p>
      </dgm:t>
    </dgm:pt>
    <dgm:pt modelId="{F90B5B2A-C844-487B-B4D2-D6F49DB2914C}">
      <dgm:prSet phldrT="[Text]" custT="1"/>
      <dgm:spPr>
        <a:solidFill>
          <a:schemeClr val="accent2">
            <a:lumMod val="40000"/>
            <a:lumOff val="60000"/>
            <a:alpha val="50000"/>
          </a:schemeClr>
        </a:solidFill>
      </dgm:spPr>
      <dgm:t>
        <a:bodyPr/>
        <a:lstStyle/>
        <a:p>
          <a:r>
            <a:rPr lang="en-US" sz="1800" dirty="0"/>
            <a:t>Risk Behavior</a:t>
          </a:r>
        </a:p>
      </dgm:t>
    </dgm:pt>
    <dgm:pt modelId="{024B88E1-3F73-466E-A9D7-27DEAF5C2DAA}" type="parTrans" cxnId="{24774C6E-D4B7-4B88-A8E4-D0BB3FC9AD6F}">
      <dgm:prSet/>
      <dgm:spPr/>
      <dgm:t>
        <a:bodyPr/>
        <a:lstStyle/>
        <a:p>
          <a:endParaRPr lang="en-US"/>
        </a:p>
      </dgm:t>
    </dgm:pt>
    <dgm:pt modelId="{1F7C5400-FBE2-470E-A2E5-7B7335C2EB1C}" type="sibTrans" cxnId="{24774C6E-D4B7-4B88-A8E4-D0BB3FC9AD6F}">
      <dgm:prSet/>
      <dgm:spPr/>
      <dgm:t>
        <a:bodyPr/>
        <a:lstStyle/>
        <a:p>
          <a:endParaRPr lang="en-US"/>
        </a:p>
      </dgm:t>
    </dgm:pt>
    <dgm:pt modelId="{715013C0-B9DB-49B5-ACE8-B603C4674127}" type="pres">
      <dgm:prSet presAssocID="{F12099AC-32F6-4F85-B228-3784ED70C7FA}" presName="compositeShape" presStyleCnt="0">
        <dgm:presLayoutVars>
          <dgm:chMax val="7"/>
          <dgm:dir/>
          <dgm:resizeHandles val="exact"/>
        </dgm:presLayoutVars>
      </dgm:prSet>
      <dgm:spPr/>
    </dgm:pt>
    <dgm:pt modelId="{79932722-614A-4F36-8349-1C762417CCA5}" type="pres">
      <dgm:prSet presAssocID="{A49A542D-CA64-4CBD-8BFE-9598119A684C}" presName="circ1" presStyleLbl="vennNode1" presStyleIdx="0" presStyleCnt="2" custLinFactNeighborX="775" custLinFactNeighborY="-373"/>
      <dgm:spPr/>
    </dgm:pt>
    <dgm:pt modelId="{86228459-986D-4A67-BF1F-94DF1FEDBB9B}" type="pres">
      <dgm:prSet presAssocID="{A49A542D-CA64-4CBD-8BFE-9598119A684C}" presName="circ1Tx" presStyleLbl="revTx" presStyleIdx="0" presStyleCnt="0">
        <dgm:presLayoutVars>
          <dgm:chMax val="0"/>
          <dgm:chPref val="0"/>
          <dgm:bulletEnabled val="1"/>
        </dgm:presLayoutVars>
      </dgm:prSet>
      <dgm:spPr/>
    </dgm:pt>
    <dgm:pt modelId="{3B60D5EE-C26B-4B58-BE4C-2A5BB00E5689}" type="pres">
      <dgm:prSet presAssocID="{F90B5B2A-C844-487B-B4D2-D6F49DB2914C}" presName="circ2" presStyleLbl="vennNode1" presStyleIdx="1" presStyleCnt="2" custLinFactNeighborX="-778" custLinFactNeighborY="0"/>
      <dgm:spPr/>
    </dgm:pt>
    <dgm:pt modelId="{E0D25058-DFC1-4F29-9D74-A50A11B24CF8}" type="pres">
      <dgm:prSet presAssocID="{F90B5B2A-C844-487B-B4D2-D6F49DB2914C}" presName="circ2Tx" presStyleLbl="revTx" presStyleIdx="0" presStyleCnt="0">
        <dgm:presLayoutVars>
          <dgm:chMax val="0"/>
          <dgm:chPref val="0"/>
          <dgm:bulletEnabled val="1"/>
        </dgm:presLayoutVars>
      </dgm:prSet>
      <dgm:spPr/>
    </dgm:pt>
  </dgm:ptLst>
  <dgm:cxnLst>
    <dgm:cxn modelId="{24774C6E-D4B7-4B88-A8E4-D0BB3FC9AD6F}" srcId="{F12099AC-32F6-4F85-B228-3784ED70C7FA}" destId="{F90B5B2A-C844-487B-B4D2-D6F49DB2914C}" srcOrd="1" destOrd="0" parTransId="{024B88E1-3F73-466E-A9D7-27DEAF5C2DAA}" sibTransId="{1F7C5400-FBE2-470E-A2E5-7B7335C2EB1C}"/>
    <dgm:cxn modelId="{5E85A487-A95B-4D29-8E4E-71A2C5B723CA}" type="presOf" srcId="{A49A542D-CA64-4CBD-8BFE-9598119A684C}" destId="{86228459-986D-4A67-BF1F-94DF1FEDBB9B}" srcOrd="1" destOrd="0" presId="urn:microsoft.com/office/officeart/2005/8/layout/venn1"/>
    <dgm:cxn modelId="{D4D9D392-D671-438C-80E1-B627626A95BF}" type="presOf" srcId="{F12099AC-32F6-4F85-B228-3784ED70C7FA}" destId="{715013C0-B9DB-49B5-ACE8-B603C4674127}" srcOrd="0" destOrd="0" presId="urn:microsoft.com/office/officeart/2005/8/layout/venn1"/>
    <dgm:cxn modelId="{7283CBAC-97E4-49CA-A0E5-9F158288BAE2}" type="presOf" srcId="{F90B5B2A-C844-487B-B4D2-D6F49DB2914C}" destId="{3B60D5EE-C26B-4B58-BE4C-2A5BB00E5689}" srcOrd="0" destOrd="0" presId="urn:microsoft.com/office/officeart/2005/8/layout/venn1"/>
    <dgm:cxn modelId="{B93A54C4-ACDF-496B-A2E0-29D16B0C8F46}" srcId="{F12099AC-32F6-4F85-B228-3784ED70C7FA}" destId="{A49A542D-CA64-4CBD-8BFE-9598119A684C}" srcOrd="0" destOrd="0" parTransId="{50E48372-C6BC-47D7-A84A-5FCAA56730CA}" sibTransId="{3118F2C0-FD46-43CA-B965-B956B0ED1A3B}"/>
    <dgm:cxn modelId="{B01442CB-2F88-4A20-9B94-0B9B1324E1F6}" type="presOf" srcId="{A49A542D-CA64-4CBD-8BFE-9598119A684C}" destId="{79932722-614A-4F36-8349-1C762417CCA5}" srcOrd="0" destOrd="0" presId="urn:microsoft.com/office/officeart/2005/8/layout/venn1"/>
    <dgm:cxn modelId="{7A86A9E9-2ABC-4649-A53E-BB308C8E83A7}" type="presOf" srcId="{F90B5B2A-C844-487B-B4D2-D6F49DB2914C}" destId="{E0D25058-DFC1-4F29-9D74-A50A11B24CF8}" srcOrd="1" destOrd="0" presId="urn:microsoft.com/office/officeart/2005/8/layout/venn1"/>
    <dgm:cxn modelId="{C1B05876-5971-4705-A4B0-C3DED9A2EE6A}" type="presParOf" srcId="{715013C0-B9DB-49B5-ACE8-B603C4674127}" destId="{79932722-614A-4F36-8349-1C762417CCA5}" srcOrd="0" destOrd="0" presId="urn:microsoft.com/office/officeart/2005/8/layout/venn1"/>
    <dgm:cxn modelId="{FCBE4762-C737-4062-939A-816025FBBCE0}" type="presParOf" srcId="{715013C0-B9DB-49B5-ACE8-B603C4674127}" destId="{86228459-986D-4A67-BF1F-94DF1FEDBB9B}" srcOrd="1" destOrd="0" presId="urn:microsoft.com/office/officeart/2005/8/layout/venn1"/>
    <dgm:cxn modelId="{79DC378F-AC9F-4B35-BB98-BBE248BBC867}" type="presParOf" srcId="{715013C0-B9DB-49B5-ACE8-B603C4674127}" destId="{3B60D5EE-C26B-4B58-BE4C-2A5BB00E5689}" srcOrd="2" destOrd="0" presId="urn:microsoft.com/office/officeart/2005/8/layout/venn1"/>
    <dgm:cxn modelId="{9DA17B58-780F-4D0B-A53C-5EFDC097FA28}" type="presParOf" srcId="{715013C0-B9DB-49B5-ACE8-B603C4674127}" destId="{E0D25058-DFC1-4F29-9D74-A50A11B24CF8}" srcOrd="3"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32722-614A-4F36-8349-1C762417CCA5}">
      <dsp:nvSpPr>
        <dsp:cNvPr id="0" name=""/>
        <dsp:cNvSpPr/>
      </dsp:nvSpPr>
      <dsp:spPr>
        <a:xfrm>
          <a:off x="106605" y="62403"/>
          <a:ext cx="2207590" cy="22075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Community Transmitters</a:t>
          </a:r>
        </a:p>
      </dsp:txBody>
      <dsp:txXfrm>
        <a:off x="414872" y="322725"/>
        <a:ext cx="1272844" cy="1686945"/>
      </dsp:txXfrm>
    </dsp:sp>
    <dsp:sp modelId="{3B60D5EE-C26B-4B58-BE4C-2A5BB00E5689}">
      <dsp:nvSpPr>
        <dsp:cNvPr id="0" name=""/>
        <dsp:cNvSpPr/>
      </dsp:nvSpPr>
      <dsp:spPr>
        <a:xfrm>
          <a:off x="1663377" y="70637"/>
          <a:ext cx="2207590" cy="2207590"/>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Risk Behavior</a:t>
          </a:r>
        </a:p>
      </dsp:txBody>
      <dsp:txXfrm>
        <a:off x="2289856" y="330959"/>
        <a:ext cx="1272844" cy="16869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0.25712</cdr:x>
      <cdr:y>0.87112</cdr:y>
    </cdr:from>
    <cdr:to>
      <cdr:x>0.99786</cdr:x>
      <cdr:y>0.94804</cdr:y>
    </cdr:to>
    <cdr:sp macro="" textlink="">
      <cdr:nvSpPr>
        <cdr:cNvPr id="2" name="TextBox 1"/>
        <cdr:cNvSpPr txBox="1"/>
      </cdr:nvSpPr>
      <cdr:spPr>
        <a:xfrm xmlns:a="http://schemas.openxmlformats.org/drawingml/2006/main">
          <a:off x="1058008" y="3451717"/>
          <a:ext cx="3048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Increased Risk Behavior</a:t>
          </a:r>
        </a:p>
      </cdr:txBody>
    </cdr:sp>
  </cdr:relSizeAnchor>
</c:userShapes>
</file>

<file path=ppt/drawings/drawing2.xml><?xml version="1.0" encoding="utf-8"?>
<c:userShapes xmlns:c="http://schemas.openxmlformats.org/drawingml/2006/chart">
  <cdr:relSizeAnchor xmlns:cdr="http://schemas.openxmlformats.org/drawingml/2006/chartDrawing">
    <cdr:from>
      <cdr:x>0.2585</cdr:x>
      <cdr:y>0.85246</cdr:y>
    </cdr:from>
    <cdr:to>
      <cdr:x>0.8531</cdr:x>
      <cdr:y>0.92938</cdr:y>
    </cdr:to>
    <cdr:sp macro="" textlink="">
      <cdr:nvSpPr>
        <cdr:cNvPr id="2" name="TextBox 1"/>
        <cdr:cNvSpPr txBox="1"/>
      </cdr:nvSpPr>
      <cdr:spPr>
        <a:xfrm xmlns:a="http://schemas.openxmlformats.org/drawingml/2006/main">
          <a:off x="1093233" y="3377774"/>
          <a:ext cx="2514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Increased Risk Behavior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0A625521-94A0-460B-B873-2E433DA52D80}" type="datetimeFigureOut">
              <a:rPr lang="en-GB" smtClean="0"/>
              <a:t>19/07/2019</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06439C46-83DC-453F-98CD-F46F39536C33}" type="datetimeFigureOut">
              <a:rPr lang="en-US" smtClean="0"/>
              <a:t>7/19/2019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A5C2C651-F740-47F8-85E9-CBD268F30CB7}" type="slidenum">
              <a:rPr lang="en-US" smtClean="0"/>
              <a:t>‹#›</a:t>
            </a:fld>
            <a:endParaRPr lang="en-US"/>
          </a:p>
        </p:txBody>
      </p:sp>
    </p:spTree>
    <p:extLst>
      <p:ext uri="{BB962C8B-B14F-4D97-AF65-F5344CB8AC3E}">
        <p14:creationId xmlns:p14="http://schemas.microsoft.com/office/powerpoint/2010/main" val="10249289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91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Hormonal Contraceptives?  There are hundreds of products.  What Trial</a:t>
            </a:r>
            <a:r>
              <a:rPr lang="en-US" baseline="0" dirty="0"/>
              <a:t> Design and Endpoints are Used?  </a:t>
            </a:r>
          </a:p>
          <a:p>
            <a:endParaRPr lang="en-US" baseline="0" dirty="0"/>
          </a:p>
          <a:p>
            <a:r>
              <a:rPr lang="en-US" baseline="0" dirty="0"/>
              <a:t>Phase 3 HC Trial designs are usually single arm trials, sometimes with comparisons to an approved product, but they are evaluated using an Endpoint called the Pearl Index. The Pearl Index is the number of pregnancies per 100 woman years and is a measure to summarize contraceptive effectiveness.  The Efficacy standard is the point estimate and 95% confidence interval of the 1 </a:t>
            </a:r>
            <a:r>
              <a:rPr lang="en-US" baseline="0" dirty="0" err="1"/>
              <a:t>yr</a:t>
            </a:r>
            <a:r>
              <a:rPr lang="en-US" baseline="0" dirty="0"/>
              <a:t> Pearl Index.  HC Products approved in the U.S. typically have less that 1.5-2 pregnancies per 100 PY. And recent FDA guidance recommends that the upper 95% CI around contraceptive failures should not exceed 5 pregnancies per 100 PY.  This results in Trial sizes that are usually less that 1000-1500.  </a:t>
            </a:r>
            <a:endParaRPr lang="en-US" dirty="0"/>
          </a:p>
        </p:txBody>
      </p:sp>
    </p:spTree>
    <p:extLst>
      <p:ext uri="{BB962C8B-B14F-4D97-AF65-F5344CB8AC3E}">
        <p14:creationId xmlns:p14="http://schemas.microsoft.com/office/powerpoint/2010/main" val="111699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a:t>
            </a:r>
            <a:r>
              <a:rPr lang="en-US" baseline="0" dirty="0"/>
              <a:t> Pearl Index efficacy standard.  The expected pregnancy rate for the population enrolled is approximately 85.  The efficacy standard threshold is low, for example 1.5 that is 40 fold less than what is expected historically.  The threshold is sufficiently low to know that all drugs are effective without using NI comparisons (which would have had to rely on old placebo controlled comparisons).</a:t>
            </a:r>
            <a:endParaRPr lang="en-US" dirty="0"/>
          </a:p>
        </p:txBody>
      </p:sp>
    </p:spTree>
    <p:extLst>
      <p:ext uri="{BB962C8B-B14F-4D97-AF65-F5344CB8AC3E}">
        <p14:creationId xmlns:p14="http://schemas.microsoft.com/office/powerpoint/2010/main" val="32907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Essential Components of a Pearl Index?  These are First, having a reliable historical reference of the pregnancy rate without contraception. This is the counterfactual estimate. Second, a stringent contraceptive failure threshold Is chosen.  Third one must has confidence that the difference between the two is sufficiently large to use a historical reference given changes in populations and care over time.</a:t>
            </a:r>
          </a:p>
        </p:txBody>
      </p:sp>
    </p:spTree>
    <p:extLst>
      <p:ext uri="{BB962C8B-B14F-4D97-AF65-F5344CB8AC3E}">
        <p14:creationId xmlns:p14="http://schemas.microsoft.com/office/powerpoint/2010/main" val="245429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a:t>
            </a:r>
            <a:r>
              <a:rPr lang="en-US" baseline="0" dirty="0"/>
              <a:t> Pearl Index for Prevention of HIV infection? Let’s call it an “HIV Index”.  One problem is the HIV incidence is much lower and more variable than the pregnancy rate and highly population dependent. To have a reliable estimate, we need to be confident that we have a population with significant risk behaviors (pink bubble) and there must also be a high prevalence of potential transmitters in the population (blue bubble).  The intersection will yield HIV transmission events.  Changes in sexual behaviors could change risk of HIV-infection as could the prevalence of potential community transmitters—which could be affected by things such as Treatment as Prevention</a:t>
            </a:r>
            <a:endParaRPr lang="en-US" dirty="0"/>
          </a:p>
        </p:txBody>
      </p:sp>
    </p:spTree>
    <p:extLst>
      <p:ext uri="{BB962C8B-B14F-4D97-AF65-F5344CB8AC3E}">
        <p14:creationId xmlns:p14="http://schemas.microsoft.com/office/powerpoint/2010/main" val="227102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an HIV Incidence Index (blue arrow) to the Pearl Index (pink arrow). Unintended HIV infection is measured in the HIV index and unintended pregnancies in the Pearl index.  The difference is that the Pearl Index is a lot more “roomy” primarily because the pregnancy rate without contraception in sexually active women of a certain age is so high: roughly 85 per 100 PY and HCs are highly effective.</a:t>
            </a:r>
          </a:p>
          <a:p>
            <a:endParaRPr lang="en-US" dirty="0"/>
          </a:p>
          <a:p>
            <a:r>
              <a:rPr lang="en-US" dirty="0"/>
              <a:t>For HIV, new HIV prevention interventions now hold promise of very high efficacy like HCs, but the other side of the arrow, the HIV infection rate without </a:t>
            </a:r>
            <a:r>
              <a:rPr lang="en-US" dirty="0" err="1"/>
              <a:t>PrEP</a:t>
            </a:r>
            <a:r>
              <a:rPr lang="en-US" dirty="0"/>
              <a:t> is much lower than the pregnancy rate, even for the riskiest populations. For highly effective HIV prevention agents in the riskiest populations the difference may be no larger than 5-10 fold as compared to 40 fold for Pearl Index.  I am proposing that this margin may still be acceptable, but only IF we have high confidence that our estimate of HIV incidence without </a:t>
            </a:r>
            <a:r>
              <a:rPr lang="en-US" dirty="0" err="1"/>
              <a:t>PrEP</a:t>
            </a:r>
            <a:r>
              <a:rPr lang="en-US" dirty="0"/>
              <a:t> is reliable and well anchored.  To anchor the estimate one could use two or more methods for estimating the counterfactual HIV incidence, such as epidemiologic data, baseline demographic data or estimates based on STI incidence observed during the trial.  The next two slides speak to the use of epidemiologic data and STI data to anchor the counterfactual HIV estimate.</a:t>
            </a:r>
          </a:p>
        </p:txBody>
      </p:sp>
    </p:spTree>
    <p:extLst>
      <p:ext uri="{BB962C8B-B14F-4D97-AF65-F5344CB8AC3E}">
        <p14:creationId xmlns:p14="http://schemas.microsoft.com/office/powerpoint/2010/main" val="93335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the Discover trial was a traditional NI trial that was reported to meet its NI margin; however, the infection rate for the active control F/TDF was approx. 4 fold lower than predicted at trial conception, presumably due to high adherence rates.  Some may question whether a sufficiently at risk population was studied given the low HIV infection rate and that the study results may be questionable.  What would have been the infection rate if there had been a placebo arm in this trial?  As presented at CROI, DISCOVER investigators compared the trial infection rates to HIV infection rates in MSM not on </a:t>
            </a:r>
            <a:r>
              <a:rPr lang="en-US" dirty="0" err="1"/>
              <a:t>PrEP</a:t>
            </a:r>
            <a:r>
              <a:rPr lang="en-US" dirty="0"/>
              <a:t> in the U.S, using CDC reported HIV surveillance data from U.S. metropolitan areas that overlapped with Discover results.  The blue bar shows that the HIV infection rate would have been predicted to be 4/100 PY had Discover participants in the U.S. received placebo.  The infection rates for the control (F/TDF) and F/TAF were 0.45 and 0.08 (red and green bars, respectively)  This is a 10 fold difference or more.</a:t>
            </a:r>
          </a:p>
          <a:p>
            <a:endParaRPr lang="en-US" dirty="0"/>
          </a:p>
          <a:p>
            <a:r>
              <a:rPr lang="en-US" dirty="0"/>
              <a:t>Are there other ways of estimating what the HIV incidence, counterfactual, might have been off </a:t>
            </a:r>
            <a:r>
              <a:rPr lang="en-US" dirty="0" err="1"/>
              <a:t>PrEP</a:t>
            </a:r>
            <a:r>
              <a:rPr lang="en-US" dirty="0"/>
              <a:t>?</a:t>
            </a:r>
          </a:p>
        </p:txBody>
      </p:sp>
    </p:spTree>
    <p:extLst>
      <p:ext uri="{BB962C8B-B14F-4D97-AF65-F5344CB8AC3E}">
        <p14:creationId xmlns:p14="http://schemas.microsoft.com/office/powerpoint/2010/main" val="403848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paper written by a colleague and me, this year.  We found a proof of concept correlation between HIV Incidence and Rectal GC incidence using 8 studies that contained data to derive HIV and </a:t>
            </a:r>
            <a:r>
              <a:rPr lang="en-US" dirty="0" err="1"/>
              <a:t>rGC</a:t>
            </a:r>
            <a:r>
              <a:rPr lang="en-US" dirty="0"/>
              <a:t> incidence.  The correlation appeared to be very good and is biologically plausible.  This analysis was meant as a proof of concept that needs to be validated with large contemporary datasets because of limitations of the previously published data, including assay sensitivity and frequency of STI testing.  However, if one used this correlation and applied it to the Discover data, what would the predicted HIV incidence have been off </a:t>
            </a:r>
            <a:r>
              <a:rPr lang="en-US" dirty="0" err="1"/>
              <a:t>PrEP</a:t>
            </a:r>
            <a:r>
              <a:rPr lang="en-US" dirty="0"/>
              <a:t> Or in other words what would the incidence have been had there been a placebo arm?</a:t>
            </a:r>
          </a:p>
        </p:txBody>
      </p:sp>
    </p:spTree>
    <p:extLst>
      <p:ext uri="{BB962C8B-B14F-4D97-AF65-F5344CB8AC3E}">
        <p14:creationId xmlns:p14="http://schemas.microsoft.com/office/powerpoint/2010/main" val="195682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STI rates in the Discover trial.  The incidence was very high.  Notably for rectal GC, the rate was approximately 20 per 100 PY for F/TDF</a:t>
            </a:r>
          </a:p>
        </p:txBody>
      </p:sp>
    </p:spTree>
    <p:extLst>
      <p:ext uri="{BB962C8B-B14F-4D97-AF65-F5344CB8AC3E}">
        <p14:creationId xmlns:p14="http://schemas.microsoft.com/office/powerpoint/2010/main" val="214563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type</a:t>
            </a:r>
            <a:r>
              <a:rPr lang="en-US" baseline="0" dirty="0"/>
              <a:t> of analysis proposed in our proof of concept paper, one can estimate what an HIV incidence should have been (off </a:t>
            </a:r>
            <a:r>
              <a:rPr lang="en-US" baseline="0" dirty="0" err="1"/>
              <a:t>PrEP</a:t>
            </a:r>
            <a:r>
              <a:rPr lang="en-US" baseline="0" dirty="0"/>
              <a:t>) based on and observed GC rate.  For example, in Discover the </a:t>
            </a:r>
            <a:r>
              <a:rPr lang="en-US" baseline="0" dirty="0" err="1"/>
              <a:t>rGC</a:t>
            </a:r>
            <a:r>
              <a:rPr lang="en-US" baseline="0" dirty="0"/>
              <a:t> incidence in participants receiving F/TDF was approximately 20/100 PY.  See the yellow row.  This would mean the HIV incidence, had placebo been present, would be predicted to be 6.3 with a lower 95% confidence bound of 3.3.  The lower bound for the HIV incidence estimate for using epidemiologic data was 3.96, so the two methods are roughly consistent.</a:t>
            </a:r>
            <a:endParaRPr lang="en-US" dirty="0"/>
          </a:p>
        </p:txBody>
      </p:sp>
    </p:spTree>
    <p:extLst>
      <p:ext uri="{BB962C8B-B14F-4D97-AF65-F5344CB8AC3E}">
        <p14:creationId xmlns:p14="http://schemas.microsoft.com/office/powerpoint/2010/main" val="371509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a:t>
            </a:r>
            <a:r>
              <a:rPr lang="en-US" baseline="0" dirty="0"/>
              <a:t> a Trial Design Proposal for HIV prevention trials.  Trials could be:</a:t>
            </a:r>
          </a:p>
          <a:p>
            <a:r>
              <a:rPr lang="en-US" baseline="0" dirty="0"/>
              <a:t>Active-Controlled with F/TDF or the current PrEP standard</a:t>
            </a:r>
          </a:p>
          <a:p>
            <a:r>
              <a:rPr lang="en-US" baseline="0" dirty="0"/>
              <a:t>This allows for important safety comparison of the two regimens</a:t>
            </a:r>
          </a:p>
          <a:p>
            <a:r>
              <a:rPr lang="en-US" baseline="0" dirty="0"/>
              <a:t>It allows comparative estimates of HIV seroconversions powered for a level of precision based from a clinical perspective</a:t>
            </a:r>
          </a:p>
          <a:p>
            <a:r>
              <a:rPr lang="en-US" baseline="0" dirty="0"/>
              <a:t>However, trials would not be powered for NI from a traditional perspective—this allows for a more reasonable sample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ensure Efficacy was truly demonstrated, a stringent threshold of an acceptable rate of HIV infection could be chosen.  In addition the new drug and the control would perform similarly within a prespecified clinical threshold.</a:t>
            </a:r>
          </a:p>
          <a:p>
            <a:endParaRPr lang="en-US" baseline="0" dirty="0"/>
          </a:p>
          <a:p>
            <a:r>
              <a:rPr lang="en-US" baseline="0" dirty="0"/>
              <a:t>Choose trial sites that include high risk enrollees based on epidemiologic data and previous experience</a:t>
            </a:r>
          </a:p>
          <a:p>
            <a:r>
              <a:rPr lang="en-US" baseline="0" dirty="0"/>
              <a:t>Use two methods for estimating the counterfactual HIV incidence of </a:t>
            </a:r>
            <a:r>
              <a:rPr lang="en-US" baseline="0" dirty="0" err="1"/>
              <a:t>PrEP</a:t>
            </a:r>
            <a:r>
              <a:rPr lang="en-US" baseline="0" dirty="0"/>
              <a:t> to confirm that the right population was studied, such as the ones I discussed.</a:t>
            </a:r>
          </a:p>
          <a:p>
            <a:pPr marL="0" indent="0">
              <a:buNone/>
            </a:pPr>
            <a:r>
              <a:rPr lang="en-US" baseline="0" dirty="0"/>
              <a:t>A study win would be a low rate of HIV seroconversions in a population that would have had a substantially higher rate of HIV seroconversions, based on methods to estimate the HIV incidence. </a:t>
            </a:r>
          </a:p>
          <a:p>
            <a:endParaRPr lang="en-US" dirty="0"/>
          </a:p>
        </p:txBody>
      </p:sp>
    </p:spTree>
    <p:extLst>
      <p:ext uri="{BB962C8B-B14F-4D97-AF65-F5344CB8AC3E}">
        <p14:creationId xmlns:p14="http://schemas.microsoft.com/office/powerpoint/2010/main" val="62380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I</a:t>
            </a:r>
            <a:r>
              <a:rPr lang="en-US" baseline="0" dirty="0"/>
              <a:t> would like to thank the organizers for allowing me to give this presentation on “Regulatory Perspectives for Streamlining HIV Prevention Trials.  </a:t>
            </a:r>
            <a:endParaRPr lang="en-US" dirty="0"/>
          </a:p>
        </p:txBody>
      </p:sp>
    </p:spTree>
    <p:extLst>
      <p:ext uri="{BB962C8B-B14F-4D97-AF65-F5344CB8AC3E}">
        <p14:creationId xmlns:p14="http://schemas.microsoft.com/office/powerpoint/2010/main" val="297529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1248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806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table of the 9 trials and respective Rectal GC incidence and HIV incidence.  We</a:t>
            </a:r>
            <a:r>
              <a:rPr lang="en-US" baseline="0" dirty="0"/>
              <a:t> considered one trial in Kenya as an outlier because there was an extremely high HIV incidence in this small cohort of MSM.  The HIV incidence was many times higher than that usually reported for this particular population.  In addition this was excluded because rectal GC diagnoses were based primarily on gram stains which is a highly insensitive method for detecting rectal GC.  In summary and as the next slide will show, there was a direct correlation between GC and HIV incidence.</a:t>
            </a:r>
            <a:endParaRPr lang="en-US" dirty="0"/>
          </a:p>
        </p:txBody>
      </p:sp>
    </p:spTree>
    <p:extLst>
      <p:ext uri="{BB962C8B-B14F-4D97-AF65-F5344CB8AC3E}">
        <p14:creationId xmlns:p14="http://schemas.microsoft.com/office/powerpoint/2010/main" val="357389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we set out to answer the question:  Is there a correlation between Rectal GC and HIV incidence in MSM.  We performed an analysis to summarize the rates of HIV and rectal GC in MSM, not using </a:t>
            </a:r>
            <a:r>
              <a:rPr lang="en-US" baseline="0" dirty="0" err="1"/>
              <a:t>PreP</a:t>
            </a:r>
            <a:r>
              <a:rPr lang="en-US" baseline="0" dirty="0"/>
              <a:t>, using data from published trials.  We did a PubMed literature search using gonorrhea and HIV as search terms.  Articles were limited to MSM published in 2000-2017.  We  </a:t>
            </a:r>
            <a:endParaRPr lang="en-US" dirty="0"/>
          </a:p>
        </p:txBody>
      </p:sp>
    </p:spTree>
    <p:extLst>
      <p:ext uri="{BB962C8B-B14F-4D97-AF65-F5344CB8AC3E}">
        <p14:creationId xmlns:p14="http://schemas.microsoft.com/office/powerpoint/2010/main" val="1296727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612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Text Box 3"/>
          <p:cNvSpPr txBox="1">
            <a:spLocks noChangeArrowheads="1"/>
          </p:cNvSpPr>
          <p:nvPr/>
        </p:nvSpPr>
        <p:spPr bwMode="auto">
          <a:xfrm>
            <a:off x="478166" y="4068433"/>
            <a:ext cx="6216150" cy="466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15" tIns="46457" rIns="92915" bIns="46457">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800">
                <a:latin typeface="Arial" panose="020B0604020202020204" pitchFamily="34" charset="0"/>
              </a:rPr>
              <a:t>Scenario </a:t>
            </a:r>
            <a:r>
              <a:rPr lang="en-US" altLang="en-US" sz="1800" b="1">
                <a:latin typeface="Arial" panose="020B0604020202020204" pitchFamily="34" charset="0"/>
              </a:rPr>
              <a:t>1:</a:t>
            </a:r>
            <a:r>
              <a:rPr lang="en-US" altLang="en-US" sz="1800">
                <a:latin typeface="Arial" panose="020B0604020202020204" pitchFamily="34" charset="0"/>
              </a:rPr>
              <a:t> NI margin is 2. Point estimate of C-T is equal. 95% upper bound of C-T is well below NI margin of 2; NI is demonstrated.</a:t>
            </a:r>
          </a:p>
          <a:p>
            <a:pPr eaLnBrk="1" hangingPunct="1">
              <a:spcBef>
                <a:spcPct val="50000"/>
              </a:spcBef>
              <a:buFontTx/>
              <a:buNone/>
            </a:pPr>
            <a:r>
              <a:rPr lang="en-US" altLang="en-US" sz="1800">
                <a:latin typeface="Arial" panose="020B0604020202020204" pitchFamily="34" charset="0"/>
              </a:rPr>
              <a:t>Scenario </a:t>
            </a:r>
            <a:r>
              <a:rPr lang="en-US" altLang="en-US" sz="1800" b="1">
                <a:latin typeface="Arial" panose="020B0604020202020204" pitchFamily="34" charset="0"/>
              </a:rPr>
              <a:t>2:</a:t>
            </a:r>
            <a:r>
              <a:rPr lang="en-US" altLang="en-US" sz="1800">
                <a:latin typeface="Arial" panose="020B0604020202020204" pitchFamily="34" charset="0"/>
              </a:rPr>
              <a:t> Point estimate of C-T favors C. Upper bound of 95% CI is &gt;2; NI is not demonstrated.</a:t>
            </a:r>
          </a:p>
          <a:p>
            <a:pPr eaLnBrk="1" hangingPunct="1">
              <a:spcBef>
                <a:spcPct val="50000"/>
              </a:spcBef>
              <a:buFontTx/>
              <a:buNone/>
            </a:pPr>
            <a:r>
              <a:rPr lang="en-US" altLang="en-US" sz="1800">
                <a:latin typeface="Arial" panose="020B0604020202020204" pitchFamily="34" charset="0"/>
              </a:rPr>
              <a:t>Scenario </a:t>
            </a:r>
            <a:r>
              <a:rPr lang="en-US" altLang="en-US" sz="1800" b="1">
                <a:latin typeface="Arial" panose="020B0604020202020204" pitchFamily="34" charset="0"/>
              </a:rPr>
              <a:t>3</a:t>
            </a:r>
            <a:r>
              <a:rPr lang="en-US" altLang="en-US" sz="1800">
                <a:latin typeface="Arial" panose="020B0604020202020204" pitchFamily="34" charset="0"/>
              </a:rPr>
              <a:t>: Point estimate of C and T is equal effect; but the upper bound of the 95% CI is &gt;2, so that NI is not demonstrated.</a:t>
            </a:r>
          </a:p>
          <a:p>
            <a:pPr eaLnBrk="1" hangingPunct="1">
              <a:spcBef>
                <a:spcPct val="50000"/>
              </a:spcBef>
              <a:buFontTx/>
              <a:buNone/>
            </a:pPr>
            <a:r>
              <a:rPr lang="en-US" altLang="en-US" sz="1800">
                <a:latin typeface="Arial" panose="020B0604020202020204" pitchFamily="34" charset="0"/>
              </a:rPr>
              <a:t>Scenario 4: Point estimate favors T. NI is shown. </a:t>
            </a:r>
          </a:p>
          <a:p>
            <a:pPr eaLnBrk="1" hangingPunct="1">
              <a:spcBef>
                <a:spcPct val="50000"/>
              </a:spcBef>
              <a:buFontTx/>
              <a:buNone/>
            </a:pPr>
            <a:r>
              <a:rPr lang="en-US" altLang="en-US" sz="1800">
                <a:latin typeface="Arial" panose="020B0604020202020204" pitchFamily="34" charset="0"/>
              </a:rPr>
              <a:t>Scenario 5: Point estimate favors T. Superiority and NI is shown. </a:t>
            </a:r>
          </a:p>
          <a:p>
            <a:pPr eaLnBrk="1" hangingPunct="1">
              <a:spcBef>
                <a:spcPct val="50000"/>
              </a:spcBef>
              <a:buFontTx/>
              <a:buNone/>
            </a:pPr>
            <a:r>
              <a:rPr lang="en-US" altLang="en-US" sz="1800">
                <a:latin typeface="Arial" panose="020B0604020202020204" pitchFamily="34" charset="0"/>
              </a:rPr>
              <a:t>Scenario </a:t>
            </a:r>
            <a:r>
              <a:rPr lang="en-US" altLang="en-US" sz="1800" b="1">
                <a:latin typeface="Arial" panose="020B0604020202020204" pitchFamily="34" charset="0"/>
              </a:rPr>
              <a:t>6</a:t>
            </a:r>
            <a:r>
              <a:rPr lang="en-US" altLang="en-US" sz="1800">
                <a:latin typeface="Arial" panose="020B0604020202020204" pitchFamily="34" charset="0"/>
              </a:rPr>
              <a:t>: Point estimate of C-T favors C and C is significantly superior to T. Nonethless, upper bound of the 95% CI of C-T &lt;2 and therefore, NI is demonstrated. </a:t>
            </a:r>
          </a:p>
        </p:txBody>
      </p:sp>
      <p:sp>
        <p:nvSpPr>
          <p:cNvPr id="2" name="Notes Placeholder 1"/>
          <p:cNvSpPr>
            <a:spLocks noGrp="1"/>
          </p:cNvSpPr>
          <p:nvPr>
            <p:ph type="body" idx="1"/>
          </p:nvPr>
        </p:nvSpPr>
        <p:spPr/>
        <p:txBody>
          <a:bodyPr/>
          <a:lstStyle/>
          <a:p>
            <a:r>
              <a:rPr lang="en-US" dirty="0"/>
              <a:t>I want to briefly discuss the concept</a:t>
            </a:r>
            <a:r>
              <a:rPr lang="en-US" baseline="0" dirty="0"/>
              <a:t> of a noninferiority (NI) margin, which is a statistical tool to assess the comparability of two drugs.  An investigational drug should no worse than the active control by this amount. An NI margin relies on previous evidence that an active drug was reliably better than placebo.  </a:t>
            </a:r>
            <a:r>
              <a:rPr lang="en-US" dirty="0"/>
              <a:t>To conduct</a:t>
            </a:r>
            <a:r>
              <a:rPr lang="en-US" baseline="0" dirty="0"/>
              <a:t> an active controlled trial one must calculate an NI margin using all the available relevant historical data.  Often a meta-analysis of the previously conducted trials of the Active drug (in this case TDF/FTC </a:t>
            </a:r>
            <a:r>
              <a:rPr lang="en-US" baseline="0" dirty="0" err="1"/>
              <a:t>PreP</a:t>
            </a:r>
            <a:r>
              <a:rPr lang="en-US" baseline="0" dirty="0"/>
              <a:t>) vs Placebo is conducted to estimate a historical treatment effect of the active drug.  Then the lower 95% confidence bound is used to conservatively estimate the effect of the active drug over placebo.  This is further adjusted (typically cut in half) to conservatively account for variability in trial conditions (changes in patient population, standards of medical care etc.).   By the time all these methods are applied, NI margins are often small—which means a large sample size.  The NI margin is one of the main parameters that dictates sample size.  In addition, the basis for the NI margin is unlikely to change because additional placebo controlled trials are unlikely to be conducted—this is most likely the case for FTC/TDF for </a:t>
            </a:r>
            <a:r>
              <a:rPr lang="en-US" baseline="0" dirty="0" err="1"/>
              <a:t>PrEP</a:t>
            </a:r>
            <a:r>
              <a:rPr lang="en-US" baseline="0" dirty="0"/>
              <a:t> in MSM.  So we are stuck with the NI margin size.    </a:t>
            </a:r>
            <a:endParaRPr lang="en-US" dirty="0"/>
          </a:p>
        </p:txBody>
      </p:sp>
    </p:spTree>
    <p:extLst>
      <p:ext uri="{BB962C8B-B14F-4D97-AF65-F5344CB8AC3E}">
        <p14:creationId xmlns:p14="http://schemas.microsoft.com/office/powerpoint/2010/main" val="3100705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possible way to estimate HIV Risk in MSM off </a:t>
            </a:r>
            <a:r>
              <a:rPr lang="en-US" dirty="0" err="1"/>
              <a:t>PrEP</a:t>
            </a:r>
            <a:r>
              <a:rPr lang="en-US" dirty="0"/>
              <a:t> </a:t>
            </a:r>
            <a:r>
              <a:rPr lang="en-US" baseline="0" dirty="0"/>
              <a:t> is to use the incidence of Rectal GC as a marker for behavior associated with HIV acquisition.  If there was a direct and quantitative correlation between HIV and Rectal GC Risk as shown in the Figure on the left (a hypothetical graphic of MSM not on </a:t>
            </a:r>
            <a:r>
              <a:rPr lang="en-US" baseline="0" dirty="0" err="1"/>
              <a:t>PrEP</a:t>
            </a:r>
            <a:r>
              <a:rPr lang="en-US" baseline="0" dirty="0"/>
              <a:t>), where GC incidence in red and HIV incidence in blue rise together in a quantifiable fashion with GC incidence higher than HIV incidence.  The figure on the right shows rectal GC and HIV incidence in MSM not on </a:t>
            </a:r>
            <a:r>
              <a:rPr lang="en-US" baseline="0" dirty="0" err="1"/>
              <a:t>PrEP.</a:t>
            </a:r>
            <a:r>
              <a:rPr lang="en-US" baseline="0" dirty="0"/>
              <a:t>  In this case the Correlation is decoupled because </a:t>
            </a:r>
            <a:r>
              <a:rPr lang="en-US" baseline="0" dirty="0" err="1"/>
              <a:t>PrEP</a:t>
            </a:r>
            <a:r>
              <a:rPr lang="en-US" baseline="0" dirty="0"/>
              <a:t> is preventing HIV infection but having no effect of GC infections.  However, one could use the relationship in the Graph on the Left to estimate what the HIV incidence should have been in the population on the Right</a:t>
            </a:r>
            <a:endParaRPr lang="en-US" dirty="0"/>
          </a:p>
        </p:txBody>
      </p:sp>
    </p:spTree>
    <p:extLst>
      <p:ext uri="{BB962C8B-B14F-4D97-AF65-F5344CB8AC3E}">
        <p14:creationId xmlns:p14="http://schemas.microsoft.com/office/powerpoint/2010/main" val="2478042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the U.S.,</a:t>
            </a:r>
            <a:r>
              <a:rPr lang="en-US" baseline="0" dirty="0"/>
              <a:t> Treatment as Prevention does not appear to be having a large effect on reducing the number of HIV Diagnoses in MSM in the U.S.  Although the number of cases in heterosexuals is declining, new diagnoses in MSM have unfortunately remained level. Even in the U.S. transmission rates in MSM will vary by region. In thinking about an HIV INDEX, knowledge of epidemiologic data describing transmission rates in specific populations, including geographical area will need to be considered.</a:t>
            </a:r>
            <a:endParaRPr lang="en-US" dirty="0"/>
          </a:p>
        </p:txBody>
      </p:sp>
    </p:spTree>
    <p:extLst>
      <p:ext uri="{BB962C8B-B14F-4D97-AF65-F5344CB8AC3E}">
        <p14:creationId xmlns:p14="http://schemas.microsoft.com/office/powerpoint/2010/main" val="393638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 a NI trial in MSM, at risk of HIV, compared F/TAF to F/TDF.  It enrolled over 5000 individuals and was based on assumptions, from previous trials, that the HIV infection rate on F/TDF would be 1.42/100 PY.  The seroconversion rate on both arms was very low—A great outcome!  But it was nearly 4 fold lower on the active control, F/TDF than predicted.  The trial met the NI standard, but only because seroconversions on F/TAF was numerically lower that those on the control.</a:t>
            </a:r>
          </a:p>
        </p:txBody>
      </p:sp>
    </p:spTree>
    <p:extLst>
      <p:ext uri="{BB962C8B-B14F-4D97-AF65-F5344CB8AC3E}">
        <p14:creationId xmlns:p14="http://schemas.microsoft.com/office/powerpoint/2010/main" val="50973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have no COI to report and  I am happy to say these are my views and I don’t have consensus from within FDA or the community at large, but the goal is to build that consensus.  Sessions like these may help us to get there.</a:t>
            </a:r>
          </a:p>
        </p:txBody>
      </p:sp>
    </p:spTree>
    <p:extLst>
      <p:ext uri="{BB962C8B-B14F-4D97-AF65-F5344CB8AC3E}">
        <p14:creationId xmlns:p14="http://schemas.microsoft.com/office/powerpoint/2010/main" val="348057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session and other presentations, the types of possible trial designs for HIV prevention have been discussed. I will only briefly discuss typical trial designs for HIV prevention. For several reasons, many of the standard, or “first-line” trial designs are </a:t>
            </a:r>
            <a:r>
              <a:rPr lang="en-US"/>
              <a:t>not feasible </a:t>
            </a:r>
            <a:r>
              <a:rPr lang="en-US" dirty="0"/>
              <a:t>for HIV prevention in the era of emtricitabine/</a:t>
            </a:r>
            <a:r>
              <a:rPr lang="en-US" dirty="0" err="1"/>
              <a:t>tenfovir</a:t>
            </a:r>
            <a:r>
              <a:rPr lang="en-US" dirty="0"/>
              <a:t> disoproxil fumarate, which I will call F/TDF.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superiority trials are the most scientifically rigorous because they don’t rely on external or historical data. If a superiority design is possible, that should be the first choice. But in the era of F/TDF, superiority trials against placebo are not ethical, except if you could enroll individuals who absolutely refuse F/TDF and are able to accomplish this in a noncoercive manner.  Superiority to F/TDF is a high hurdle in persons who are adherent to it as I will illustrate in a later slide  and is thus an infeasible trial design in adherent populations.  Superiority to F/TDF may be feasible for products that may have a clear </a:t>
            </a:r>
            <a:r>
              <a:rPr lang="en-US" b="1" dirty="0"/>
              <a:t>adherence </a:t>
            </a:r>
            <a:r>
              <a:rPr lang="en-US" dirty="0"/>
              <a:t>advantage (long acting injectable) if studied in participants who are expected to be poorly adherent to F/TDF</a:t>
            </a:r>
          </a:p>
          <a:p>
            <a:endParaRPr lang="en-US" dirty="0"/>
          </a:p>
        </p:txBody>
      </p:sp>
    </p:spTree>
    <p:extLst>
      <p:ext uri="{BB962C8B-B14F-4D97-AF65-F5344CB8AC3E}">
        <p14:creationId xmlns:p14="http://schemas.microsoft.com/office/powerpoint/2010/main" val="133830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Noninferiority trials:  are less rigorous than superiority trials because they require a link to historical trials—to determine the effect of the active control.  The active control should have a known and relatively consistent treatment effect in previous trials (This is call the constancy assumption).  This is the reason why NI trials are not possible in women, because the treatment effect of F/TDF in prior trials unpredictably ranged from 0 to 80% depending on adherence, presumably, and it is not possible to know what the effect of the active control arm will be. So an NI margin cannot be calculated,  NI trials in MSM are possible, but now require a prohibitively large trial size as will be discussed.  The effect of F/TDF compared to placebo or no prevention in MSM is based on only 3 prior randomized  trials that are now outdated and don’t reflect current rates of adherence for the most part.  Therefore, one could say that the constancy assumption, which is needed for NI trial validity and needed to construct a NI margin has been violated. Because of this violation, one may conclude that NI trials are no longer in the realm of possibility or feasibility for any population.</a:t>
            </a:r>
          </a:p>
          <a:p>
            <a:endParaRPr lang="en-US" dirty="0"/>
          </a:p>
        </p:txBody>
      </p:sp>
    </p:spTree>
    <p:extLst>
      <p:ext uri="{BB962C8B-B14F-4D97-AF65-F5344CB8AC3E}">
        <p14:creationId xmlns:p14="http://schemas.microsoft.com/office/powerpoint/2010/main" val="202551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 trials for the MSM population are currently ongoing and analysis of one trial has been recently completed. </a:t>
            </a:r>
            <a:r>
              <a:rPr lang="en-US" baseline="0" dirty="0"/>
              <a:t>Future NI Trial size depends on the NI margin and the predicted HIV infection rate. The NI margin is essentially constant and based on older trials comparing F/TDF to placebo.  However, The HIV infection rate on F/TDF, the active control, has not been constant: it appears to be decreasing and related to improved adherence and subsequently improved efficacy. As adherence increases, the infection rates decreases, which means larger trials are needed to assess NI.  Recent demonstration projects of F/TDF have shown decreasing infection rates of approx. 0.6 per 100 PY.  This is a great thing from a public health perspective but means that Trial sizes will increase to &gt; 20,000 if infection rates are 0.5 per 100 PY or less (alternatively, the trial would need to be extended for 9 years at the same size).  Large trial sizes could diminish the pipeline for new </a:t>
            </a:r>
            <a:r>
              <a:rPr lang="en-US" baseline="0" dirty="0" err="1"/>
              <a:t>PrEP</a:t>
            </a:r>
            <a:r>
              <a:rPr lang="en-US" baseline="0" dirty="0"/>
              <a:t> products, including those that are safer, more convenient or dosing schedules that could be implemented to larger populations at lower cost.  The most recent trial in MSM/TGW., Discover, showed an even lower HIV seroconversion rate than in the combined demonstration projects.</a:t>
            </a:r>
            <a:endParaRPr lang="en-US" dirty="0"/>
          </a:p>
        </p:txBody>
      </p:sp>
    </p:spTree>
    <p:extLst>
      <p:ext uri="{BB962C8B-B14F-4D97-AF65-F5344CB8AC3E}">
        <p14:creationId xmlns:p14="http://schemas.microsoft.com/office/powerpoint/2010/main" val="134648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 compared F/TAF, tenofovir alafenamide,  vs the active control F/TDF in high-risk MSM and TGW. </a:t>
            </a:r>
            <a:r>
              <a:rPr lang="en-US" baseline="0" dirty="0"/>
              <a:t>MSM-Discover, enrolled approximately 5000 people assuming an HIV infection rate, on F/TDF, of 1.4 per 100 PY and using an NI margin around the Risk Ratio of 1.62 based on previous trials assessing F/TDF’s efficacy, the active control. </a:t>
            </a:r>
            <a:r>
              <a:rPr lang="en-US" dirty="0"/>
              <a:t> Here are the topline results as presented this year at CROI. Overall, there was a low number of incident HIV infections, 22, with numerically more occurring on the F/TDF arm than the F/TAF arm: 15 vs. 7.   This resulted in a numerical reduction in risk of approximated 53%.  F/TAF was not statistically superior but the trial met the pre-specified NI margin.  </a:t>
            </a:r>
          </a:p>
        </p:txBody>
      </p:sp>
    </p:spTree>
    <p:extLst>
      <p:ext uri="{BB962C8B-B14F-4D97-AF65-F5344CB8AC3E}">
        <p14:creationId xmlns:p14="http://schemas.microsoft.com/office/powerpoint/2010/main" val="354506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Discover shows that NI trials are still possible, right? So why all the bluster?  Actually Discover shows that NI trials in MSM are becoming less and less feasible.  As stated before, the actual seroconversion rate on the control arm F/TDF was 4 fold less than predicted at the time of trial design, based on previous trials and previous levels of adherence. The trial was powered for an HIV infection rate of 1.4 per 100 PY on F/TDF, but the actual rate was 0.34  Some conservative methods for correcting the NI margin for lower seroconversion rates, would have F/TAF close to statistically failing noninferiority.  </a:t>
            </a:r>
          </a:p>
          <a:p>
            <a:endParaRPr lang="en-US" dirty="0"/>
          </a:p>
          <a:p>
            <a:r>
              <a:rPr lang="en-US" dirty="0"/>
              <a:t>AND because of the low event rate, if there were only 5 more infections on the F/TAF arm, NI would not have been met even though there would still be numerically less HIV infections on F/TAF and a very low overall HIV infection rate for the trial in a high risk population.</a:t>
            </a:r>
          </a:p>
          <a:p>
            <a:endParaRPr lang="en-US" dirty="0"/>
          </a:p>
          <a:p>
            <a:r>
              <a:rPr lang="en-US" dirty="0"/>
              <a:t>What about the possibility of superiority for this trial or one like it?  Afterall F/TAF seroconversions were lower numerically, although not statistically, lower. How much bigger would the trial needed to a have been to show superiority if there was the same seroconversion rate for each treatment arm—in other words to achieve a 50% reduction over F/TDF.  The answer: 11,000 persons per treatment arm would be required.  Sponsors have told us that such large trials are not feasible when considering whether to develop a drug for HIV prevention.</a:t>
            </a:r>
          </a:p>
        </p:txBody>
      </p:sp>
    </p:spTree>
    <p:extLst>
      <p:ext uri="{BB962C8B-B14F-4D97-AF65-F5344CB8AC3E}">
        <p14:creationId xmlns:p14="http://schemas.microsoft.com/office/powerpoint/2010/main" val="353222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Superiority and then NI trials become impossible or infeasible, are there other trial design options that are acceptable from a regulatory perspective?  The regulations cite five types of controls including active and historical. </a:t>
            </a:r>
          </a:p>
          <a:p>
            <a:r>
              <a:rPr lang="en-US" dirty="0"/>
              <a:t>There is often the impression that active controlled NI studies are more pristine than historical controls, but they can suffer from the same biases---such as constancy of treatment effects over time, and population and geographical differences over time,  to name a few.  Could it be that for HIV prevention, NI trials my be no more rigorous than other historical or external controls while binding us to infeasible trial sizes because they rely on outdated trials of limited relevance to today.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other trial designs be used?</a:t>
            </a:r>
          </a:p>
          <a:p>
            <a:endParaRPr lang="en-US" dirty="0"/>
          </a:p>
        </p:txBody>
      </p:sp>
    </p:spTree>
    <p:extLst>
      <p:ext uri="{BB962C8B-B14F-4D97-AF65-F5344CB8AC3E}">
        <p14:creationId xmlns:p14="http://schemas.microsoft.com/office/powerpoint/2010/main" val="392412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hf hdr="0" ftr="0" dt="0"/>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publicdomainpictures.net/view-image.php?image=41237&amp;picture=anchor-scheda-festa-del-papa&amp;jazyk=IT"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587677"/>
            <a:ext cx="8774076" cy="926020"/>
          </a:xfrm>
        </p:spPr>
        <p:txBody>
          <a:bodyPr>
            <a:normAutofit fontScale="90000"/>
          </a:bodyPr>
          <a:lstStyle/>
          <a:p>
            <a:r>
              <a:rPr lang="en-US" dirty="0"/>
              <a:t>What About Hormonal Contraceptives (HC)? </a:t>
            </a:r>
            <a:br>
              <a:rPr lang="en-US" dirty="0"/>
            </a:br>
            <a:r>
              <a:rPr lang="en-US" dirty="0"/>
              <a:t>Trial Design/Endpoint</a:t>
            </a:r>
          </a:p>
        </p:txBody>
      </p:sp>
      <p:sp>
        <p:nvSpPr>
          <p:cNvPr id="3" name="Content Placeholder 2"/>
          <p:cNvSpPr>
            <a:spLocks noGrp="1"/>
          </p:cNvSpPr>
          <p:nvPr>
            <p:ph idx="1"/>
          </p:nvPr>
        </p:nvSpPr>
        <p:spPr>
          <a:xfrm>
            <a:off x="1981200" y="1744360"/>
            <a:ext cx="8534400" cy="4525963"/>
          </a:xfrm>
        </p:spPr>
        <p:txBody>
          <a:bodyPr>
            <a:normAutofit fontScale="85000" lnSpcReduction="20000"/>
          </a:bodyPr>
          <a:lstStyle/>
          <a:p>
            <a:r>
              <a:rPr lang="en-US" dirty="0"/>
              <a:t>Active-Controlled or Single Arm Trials</a:t>
            </a:r>
          </a:p>
          <a:p>
            <a:r>
              <a:rPr lang="en-US" dirty="0"/>
              <a:t>Endpoint = Pearl Index: number of pregnancies per 100 woman years, a measure to summarize contraceptive effectiveness</a:t>
            </a:r>
          </a:p>
          <a:p>
            <a:r>
              <a:rPr lang="en-US" dirty="0"/>
              <a:t>Products typically have less than 1.5-2 unintended pregnancies per 100 PY</a:t>
            </a:r>
          </a:p>
          <a:p>
            <a:r>
              <a:rPr lang="en-US" dirty="0"/>
              <a:t>The upper 95% C.I. bound is expected to be less than 5 per 100 PY</a:t>
            </a:r>
          </a:p>
          <a:p>
            <a:r>
              <a:rPr lang="en-US" dirty="0"/>
              <a:t>This standard is based on historical evidence and confidence that pregnancy will occur with a reliably high frequency in a targeted population and time period</a:t>
            </a:r>
          </a:p>
          <a:p>
            <a:endParaRPr lang="en-US" dirty="0"/>
          </a:p>
        </p:txBody>
      </p:sp>
    </p:spTree>
    <p:extLst>
      <p:ext uri="{BB962C8B-B14F-4D97-AF65-F5344CB8AC3E}">
        <p14:creationId xmlns:p14="http://schemas.microsoft.com/office/powerpoint/2010/main" val="70914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Pearl Index</a:t>
            </a:r>
            <a:br>
              <a:rPr lang="en-US" sz="4400" dirty="0"/>
            </a:br>
            <a:r>
              <a:rPr lang="en-US" dirty="0"/>
              <a:t>Used for HC Trials</a:t>
            </a:r>
          </a:p>
        </p:txBody>
      </p:sp>
      <p:sp>
        <p:nvSpPr>
          <p:cNvPr id="9" name="TextBox 8"/>
          <p:cNvSpPr txBox="1"/>
          <p:nvPr/>
        </p:nvSpPr>
        <p:spPr>
          <a:xfrm>
            <a:off x="8853316" y="3078053"/>
            <a:ext cx="1143000" cy="646331"/>
          </a:xfrm>
          <a:prstGeom prst="rect">
            <a:avLst/>
          </a:prstGeom>
          <a:noFill/>
        </p:spPr>
        <p:txBody>
          <a:bodyPr wrap="square" rtlCol="0">
            <a:spAutoFit/>
          </a:bodyPr>
          <a:lstStyle/>
          <a:p>
            <a:r>
              <a:rPr lang="en-US" sz="3600" dirty="0"/>
              <a:t>~85</a:t>
            </a:r>
          </a:p>
        </p:txBody>
      </p:sp>
      <p:sp>
        <p:nvSpPr>
          <p:cNvPr id="13" name="TextBox 12"/>
          <p:cNvSpPr txBox="1"/>
          <p:nvPr/>
        </p:nvSpPr>
        <p:spPr>
          <a:xfrm>
            <a:off x="7524516" y="2283350"/>
            <a:ext cx="3635895" cy="461665"/>
          </a:xfrm>
          <a:prstGeom prst="rect">
            <a:avLst/>
          </a:prstGeom>
          <a:noFill/>
        </p:spPr>
        <p:txBody>
          <a:bodyPr wrap="square" rtlCol="0">
            <a:spAutoFit/>
          </a:bodyPr>
          <a:lstStyle/>
          <a:p>
            <a:r>
              <a:rPr lang="en-US" sz="2400" b="1" dirty="0"/>
              <a:t>Historical Pregnancy Rate</a:t>
            </a:r>
            <a:endParaRPr lang="en-US" sz="2400" b="1" dirty="0">
              <a:solidFill>
                <a:srgbClr val="FF0000"/>
              </a:solidFill>
            </a:endParaRPr>
          </a:p>
        </p:txBody>
      </p:sp>
      <p:sp>
        <p:nvSpPr>
          <p:cNvPr id="15" name="TextBox 14"/>
          <p:cNvSpPr txBox="1"/>
          <p:nvPr/>
        </p:nvSpPr>
        <p:spPr>
          <a:xfrm flipH="1">
            <a:off x="1892603" y="3040398"/>
            <a:ext cx="1296008" cy="646331"/>
          </a:xfrm>
          <a:prstGeom prst="rect">
            <a:avLst/>
          </a:prstGeom>
          <a:noFill/>
        </p:spPr>
        <p:txBody>
          <a:bodyPr wrap="square" rtlCol="0">
            <a:spAutoFit/>
          </a:bodyPr>
          <a:lstStyle/>
          <a:p>
            <a:r>
              <a:rPr lang="en-US" sz="3600" dirty="0"/>
              <a:t>1 - 2</a:t>
            </a:r>
          </a:p>
        </p:txBody>
      </p:sp>
      <p:sp>
        <p:nvSpPr>
          <p:cNvPr id="17" name="TextBox 16"/>
          <p:cNvSpPr txBox="1"/>
          <p:nvPr/>
        </p:nvSpPr>
        <p:spPr>
          <a:xfrm>
            <a:off x="1922843" y="3665587"/>
            <a:ext cx="3962400" cy="707886"/>
          </a:xfrm>
          <a:prstGeom prst="rect">
            <a:avLst/>
          </a:prstGeom>
          <a:noFill/>
        </p:spPr>
        <p:txBody>
          <a:bodyPr wrap="square" rtlCol="0">
            <a:spAutoFit/>
          </a:bodyPr>
          <a:lstStyle/>
          <a:p>
            <a:pPr algn="ctr"/>
            <a:r>
              <a:rPr lang="en-US" sz="2000" b="1" dirty="0"/>
              <a:t>Efficacy Threshold</a:t>
            </a:r>
          </a:p>
          <a:p>
            <a:pPr algn="ctr"/>
            <a:r>
              <a:rPr lang="en-US" sz="2000" b="1" dirty="0"/>
              <a:t>Upper 95% C.I. &lt; 5/100PY</a:t>
            </a:r>
          </a:p>
        </p:txBody>
      </p:sp>
      <p:sp>
        <p:nvSpPr>
          <p:cNvPr id="3" name="Arrow: Right 2">
            <a:extLst>
              <a:ext uri="{FF2B5EF4-FFF2-40B4-BE49-F238E27FC236}">
                <a16:creationId xmlns:a16="http://schemas.microsoft.com/office/drawing/2014/main" id="{DED9690A-56C8-4E32-839A-7498E01C81DD}"/>
              </a:ext>
            </a:extLst>
          </p:cNvPr>
          <p:cNvSpPr/>
          <p:nvPr/>
        </p:nvSpPr>
        <p:spPr>
          <a:xfrm>
            <a:off x="1626781" y="4242520"/>
            <a:ext cx="9090837" cy="1233241"/>
          </a:xfrm>
          <a:prstGeom prst="rightArrow">
            <a:avLst/>
          </a:prstGeom>
          <a:solidFill>
            <a:schemeClr val="accent2">
              <a:lumMod val="60000"/>
              <a:lumOff val="4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Pregnancies per 100 PY</a:t>
            </a:r>
          </a:p>
        </p:txBody>
      </p:sp>
      <p:cxnSp>
        <p:nvCxnSpPr>
          <p:cNvPr id="16" name="Straight Connector 15">
            <a:extLst>
              <a:ext uri="{FF2B5EF4-FFF2-40B4-BE49-F238E27FC236}">
                <a16:creationId xmlns:a16="http://schemas.microsoft.com/office/drawing/2014/main" id="{90F2C21F-D4F0-4342-932F-3B2D0EB270E5}"/>
              </a:ext>
            </a:extLst>
          </p:cNvPr>
          <p:cNvCxnSpPr/>
          <p:nvPr/>
        </p:nvCxnSpPr>
        <p:spPr>
          <a:xfrm>
            <a:off x="3691467" y="3222381"/>
            <a:ext cx="0" cy="375356"/>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276B019-7CF3-46E7-9480-2061425F583A}"/>
              </a:ext>
            </a:extLst>
          </p:cNvPr>
          <p:cNvSpPr txBox="1"/>
          <p:nvPr/>
        </p:nvSpPr>
        <p:spPr>
          <a:xfrm>
            <a:off x="1106021" y="2325782"/>
            <a:ext cx="3880652" cy="461665"/>
          </a:xfrm>
          <a:prstGeom prst="rect">
            <a:avLst/>
          </a:prstGeom>
          <a:noFill/>
        </p:spPr>
        <p:txBody>
          <a:bodyPr wrap="square" rtlCol="0">
            <a:spAutoFit/>
          </a:bodyPr>
          <a:lstStyle/>
          <a:p>
            <a:r>
              <a:rPr lang="en-US" sz="2400" b="1" dirty="0"/>
              <a:t>Contraceptive Failure Rate</a:t>
            </a:r>
            <a:endParaRPr lang="en-US" sz="2400" b="1" dirty="0">
              <a:solidFill>
                <a:srgbClr val="FF0000"/>
              </a:solidFill>
            </a:endParaRPr>
          </a:p>
        </p:txBody>
      </p:sp>
      <p:cxnSp>
        <p:nvCxnSpPr>
          <p:cNvPr id="22" name="Straight Connector 21">
            <a:extLst>
              <a:ext uri="{FF2B5EF4-FFF2-40B4-BE49-F238E27FC236}">
                <a16:creationId xmlns:a16="http://schemas.microsoft.com/office/drawing/2014/main" id="{A249683F-1D91-4143-B31D-C0A284AAC9D2}"/>
              </a:ext>
            </a:extLst>
          </p:cNvPr>
          <p:cNvCxnSpPr/>
          <p:nvPr/>
        </p:nvCxnSpPr>
        <p:spPr>
          <a:xfrm>
            <a:off x="2867378" y="3406095"/>
            <a:ext cx="824089" cy="0"/>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5E8E335-9DF2-4A90-8745-A24CBE8E5914}"/>
              </a:ext>
            </a:extLst>
          </p:cNvPr>
          <p:cNvSpPr txBox="1"/>
          <p:nvPr/>
        </p:nvSpPr>
        <p:spPr>
          <a:xfrm>
            <a:off x="1052856" y="5542550"/>
            <a:ext cx="10536630" cy="584775"/>
          </a:xfrm>
          <a:prstGeom prst="rect">
            <a:avLst/>
          </a:prstGeom>
          <a:noFill/>
        </p:spPr>
        <p:txBody>
          <a:bodyPr wrap="square" rtlCol="0">
            <a:spAutoFit/>
          </a:bodyPr>
          <a:lstStyle/>
          <a:p>
            <a:pPr algn="ctr"/>
            <a:r>
              <a:rPr lang="en-US" sz="1600" i="1" dirty="0"/>
              <a:t>Draft Guidance for Industry: Establishing Effectiveness and Safety for Hormonal Drug Products Intended to Prevent Pregnancy</a:t>
            </a:r>
          </a:p>
          <a:p>
            <a:pPr algn="ctr"/>
            <a:r>
              <a:rPr lang="en-US" sz="1600" i="1" dirty="0"/>
              <a:t>JULY 2019</a:t>
            </a:r>
          </a:p>
        </p:txBody>
      </p:sp>
    </p:spTree>
    <p:extLst>
      <p:ext uri="{BB962C8B-B14F-4D97-AF65-F5344CB8AC3E}">
        <p14:creationId xmlns:p14="http://schemas.microsoft.com/office/powerpoint/2010/main" val="361392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639D-3DC0-4118-A121-76EF5F89046F}"/>
              </a:ext>
            </a:extLst>
          </p:cNvPr>
          <p:cNvSpPr>
            <a:spLocks noGrp="1"/>
          </p:cNvSpPr>
          <p:nvPr>
            <p:ph type="title"/>
          </p:nvPr>
        </p:nvSpPr>
        <p:spPr/>
        <p:txBody>
          <a:bodyPr/>
          <a:lstStyle/>
          <a:p>
            <a:r>
              <a:rPr lang="en-US" dirty="0"/>
              <a:t>Pearl Index: Essential Components</a:t>
            </a:r>
          </a:p>
        </p:txBody>
      </p:sp>
      <p:sp>
        <p:nvSpPr>
          <p:cNvPr id="3" name="Content Placeholder 2">
            <a:extLst>
              <a:ext uri="{FF2B5EF4-FFF2-40B4-BE49-F238E27FC236}">
                <a16:creationId xmlns:a16="http://schemas.microsoft.com/office/drawing/2014/main" id="{AEB5338F-196F-48E9-A3BD-378577B5EE0B}"/>
              </a:ext>
            </a:extLst>
          </p:cNvPr>
          <p:cNvSpPr>
            <a:spLocks noGrp="1"/>
          </p:cNvSpPr>
          <p:nvPr>
            <p:ph idx="1"/>
          </p:nvPr>
        </p:nvSpPr>
        <p:spPr>
          <a:xfrm>
            <a:off x="750480" y="1547037"/>
            <a:ext cx="10691040" cy="4525963"/>
          </a:xfrm>
        </p:spPr>
        <p:txBody>
          <a:bodyPr>
            <a:normAutofit fontScale="92500"/>
          </a:bodyPr>
          <a:lstStyle/>
          <a:p>
            <a:r>
              <a:rPr lang="en-US" dirty="0"/>
              <a:t>Historical Reference of Pregnancy Rate without Contraception</a:t>
            </a:r>
          </a:p>
          <a:p>
            <a:pPr lvl="1"/>
            <a:r>
              <a:rPr lang="en-US" dirty="0"/>
              <a:t>Counterfactual estimate of pregnancy rate had the population studied received no contraception</a:t>
            </a:r>
          </a:p>
          <a:p>
            <a:r>
              <a:rPr lang="en-US" dirty="0"/>
              <a:t>Contraceptive Failure Threshold: </a:t>
            </a:r>
          </a:p>
          <a:p>
            <a:pPr lvl="1"/>
            <a:r>
              <a:rPr lang="en-US" dirty="0"/>
              <a:t>Acceptable amount of failures in a defined population over a defined time period</a:t>
            </a:r>
          </a:p>
          <a:p>
            <a:pPr lvl="1"/>
            <a:r>
              <a:rPr lang="en-US" dirty="0"/>
              <a:t>Acceptable failure rate is clinically defined/chosen</a:t>
            </a:r>
          </a:p>
          <a:p>
            <a:r>
              <a:rPr lang="en-US" dirty="0"/>
              <a:t>Confidence that the difference between the two is sufficiently large to justify use of historical reference</a:t>
            </a:r>
          </a:p>
          <a:p>
            <a:endParaRPr lang="en-US" dirty="0"/>
          </a:p>
          <a:p>
            <a:endParaRPr lang="en-US" dirty="0"/>
          </a:p>
          <a:p>
            <a:endParaRPr lang="en-US" dirty="0"/>
          </a:p>
        </p:txBody>
      </p:sp>
    </p:spTree>
    <p:extLst>
      <p:ext uri="{BB962C8B-B14F-4D97-AF65-F5344CB8AC3E}">
        <p14:creationId xmlns:p14="http://schemas.microsoft.com/office/powerpoint/2010/main" val="379776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320" y="453340"/>
            <a:ext cx="10294658" cy="926020"/>
          </a:xfrm>
        </p:spPr>
        <p:txBody>
          <a:bodyPr>
            <a:normAutofit fontScale="90000"/>
          </a:bodyPr>
          <a:lstStyle/>
          <a:p>
            <a:r>
              <a:rPr lang="en-US" dirty="0"/>
              <a:t>What about a Pearl Index for HIV Prevention?</a:t>
            </a:r>
            <a:br>
              <a:rPr lang="en-US" dirty="0"/>
            </a:br>
            <a:r>
              <a:rPr lang="en-US" sz="3600" dirty="0">
                <a:solidFill>
                  <a:srgbClr val="0070C0"/>
                </a:solidFill>
              </a:rPr>
              <a:t>“HIV Incidence Index”</a:t>
            </a:r>
          </a:p>
        </p:txBody>
      </p:sp>
      <p:sp>
        <p:nvSpPr>
          <p:cNvPr id="3" name="Content Placeholder 2"/>
          <p:cNvSpPr>
            <a:spLocks noGrp="1"/>
          </p:cNvSpPr>
          <p:nvPr>
            <p:ph idx="1"/>
          </p:nvPr>
        </p:nvSpPr>
        <p:spPr>
          <a:xfrm>
            <a:off x="1065320" y="1644016"/>
            <a:ext cx="9291635" cy="4286043"/>
          </a:xfrm>
          <a:ln>
            <a:noFill/>
          </a:ln>
        </p:spPr>
        <p:txBody>
          <a:bodyPr>
            <a:normAutofit/>
          </a:bodyPr>
          <a:lstStyle/>
          <a:p>
            <a:r>
              <a:rPr lang="en-US" sz="2800" dirty="0"/>
              <a:t>HIV incidence is much lower and more variable than a pregnancy rate.  It is highly dependent on the population.</a:t>
            </a:r>
            <a:endParaRPr lang="en-US" dirty="0"/>
          </a:p>
          <a:p>
            <a:r>
              <a:rPr lang="en-US" sz="2800" dirty="0"/>
              <a:t>For a reliable high HIV incidence must have:</a:t>
            </a:r>
          </a:p>
          <a:p>
            <a:pPr lvl="1"/>
            <a:r>
              <a:rPr lang="en-US" dirty="0"/>
              <a:t>A population with risk behaviors </a:t>
            </a:r>
          </a:p>
          <a:p>
            <a:pPr lvl="1"/>
            <a:r>
              <a:rPr lang="en-US" dirty="0"/>
              <a:t>A high prevalence of potential                           transmitters</a:t>
            </a:r>
          </a:p>
          <a:p>
            <a:endParaRPr lang="en-US" dirty="0"/>
          </a:p>
        </p:txBody>
      </p:sp>
      <p:graphicFrame>
        <p:nvGraphicFramePr>
          <p:cNvPr id="5" name="Diagram 4"/>
          <p:cNvGraphicFramePr/>
          <p:nvPr>
            <p:extLst>
              <p:ext uri="{D42A27DB-BD31-4B8C-83A1-F6EECF244321}">
                <p14:modId xmlns:p14="http://schemas.microsoft.com/office/powerpoint/2010/main" val="490052036"/>
              </p:ext>
            </p:extLst>
          </p:nvPr>
        </p:nvGraphicFramePr>
        <p:xfrm>
          <a:off x="6953989" y="3184954"/>
          <a:ext cx="3977640" cy="234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13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688" y="192128"/>
            <a:ext cx="8229600" cy="857250"/>
          </a:xfrm>
        </p:spPr>
        <p:txBody>
          <a:bodyPr>
            <a:normAutofit/>
          </a:bodyPr>
          <a:lstStyle/>
          <a:p>
            <a:r>
              <a:rPr lang="en-US" sz="3600" dirty="0"/>
              <a:t>HIV Incidence Index vs. Pearl Index</a:t>
            </a:r>
          </a:p>
        </p:txBody>
      </p:sp>
      <p:sp>
        <p:nvSpPr>
          <p:cNvPr id="9" name="TextBox 8"/>
          <p:cNvSpPr txBox="1"/>
          <p:nvPr/>
        </p:nvSpPr>
        <p:spPr>
          <a:xfrm>
            <a:off x="4160092" y="2946670"/>
            <a:ext cx="881364" cy="461665"/>
          </a:xfrm>
          <a:prstGeom prst="rect">
            <a:avLst/>
          </a:prstGeom>
          <a:noFill/>
        </p:spPr>
        <p:txBody>
          <a:bodyPr wrap="square" rtlCol="0">
            <a:spAutoFit/>
          </a:bodyPr>
          <a:lstStyle/>
          <a:p>
            <a:r>
              <a:rPr lang="en-US" sz="2400" b="1" dirty="0"/>
              <a:t>5</a:t>
            </a:r>
          </a:p>
        </p:txBody>
      </p:sp>
      <p:sp>
        <p:nvSpPr>
          <p:cNvPr id="13" name="TextBox 12"/>
          <p:cNvSpPr txBox="1"/>
          <p:nvPr/>
        </p:nvSpPr>
        <p:spPr>
          <a:xfrm>
            <a:off x="4994780" y="2932123"/>
            <a:ext cx="4323968" cy="461665"/>
          </a:xfrm>
          <a:prstGeom prst="rect">
            <a:avLst/>
          </a:prstGeom>
          <a:noFill/>
        </p:spPr>
        <p:txBody>
          <a:bodyPr wrap="square" rtlCol="0">
            <a:spAutoFit/>
          </a:bodyPr>
          <a:lstStyle/>
          <a:p>
            <a:r>
              <a:rPr lang="en-US" sz="2400" b="1" dirty="0"/>
              <a:t>HIV Incidence without </a:t>
            </a:r>
            <a:r>
              <a:rPr lang="en-US" sz="2400" b="1" dirty="0" err="1"/>
              <a:t>PrEP</a:t>
            </a:r>
            <a:r>
              <a:rPr lang="en-US" sz="2400" b="1" dirty="0"/>
              <a:t> (CI)</a:t>
            </a:r>
          </a:p>
        </p:txBody>
      </p:sp>
      <p:sp>
        <p:nvSpPr>
          <p:cNvPr id="15" name="TextBox 14"/>
          <p:cNvSpPr txBox="1"/>
          <p:nvPr/>
        </p:nvSpPr>
        <p:spPr>
          <a:xfrm>
            <a:off x="1840702" y="2970990"/>
            <a:ext cx="628650" cy="461665"/>
          </a:xfrm>
          <a:prstGeom prst="rect">
            <a:avLst/>
          </a:prstGeom>
          <a:noFill/>
        </p:spPr>
        <p:txBody>
          <a:bodyPr wrap="square" rtlCol="0">
            <a:spAutoFit/>
          </a:bodyPr>
          <a:lstStyle/>
          <a:p>
            <a:r>
              <a:rPr lang="en-US" sz="2400" b="1" dirty="0"/>
              <a:t>0.7</a:t>
            </a:r>
          </a:p>
        </p:txBody>
      </p:sp>
      <p:sp>
        <p:nvSpPr>
          <p:cNvPr id="17" name="TextBox 16"/>
          <p:cNvSpPr txBox="1"/>
          <p:nvPr/>
        </p:nvSpPr>
        <p:spPr>
          <a:xfrm>
            <a:off x="461132" y="2478428"/>
            <a:ext cx="2971800" cy="461665"/>
          </a:xfrm>
          <a:prstGeom prst="rect">
            <a:avLst/>
          </a:prstGeom>
          <a:noFill/>
        </p:spPr>
        <p:txBody>
          <a:bodyPr wrap="square" rtlCol="0">
            <a:spAutoFit/>
          </a:bodyPr>
          <a:lstStyle/>
          <a:p>
            <a:pPr algn="ctr"/>
            <a:r>
              <a:rPr lang="en-US" sz="2400" b="1" dirty="0"/>
              <a:t>Infection Threshold</a:t>
            </a:r>
          </a:p>
        </p:txBody>
      </p:sp>
      <p:sp>
        <p:nvSpPr>
          <p:cNvPr id="16" name="TextBox 15"/>
          <p:cNvSpPr txBox="1"/>
          <p:nvPr/>
        </p:nvSpPr>
        <p:spPr>
          <a:xfrm>
            <a:off x="5829468" y="1284188"/>
            <a:ext cx="5720380" cy="1015663"/>
          </a:xfrm>
          <a:prstGeom prst="rect">
            <a:avLst/>
          </a:prstGeom>
          <a:solidFill>
            <a:schemeClr val="accent3">
              <a:lumMod val="20000"/>
              <a:lumOff val="80000"/>
            </a:schemeClr>
          </a:solidFill>
          <a:ln w="19050">
            <a:solidFill>
              <a:schemeClr val="accent6">
                <a:lumMod val="75000"/>
              </a:schemeClr>
            </a:solidFill>
          </a:ln>
        </p:spPr>
        <p:txBody>
          <a:bodyPr wrap="square" rtlCol="0">
            <a:spAutoFit/>
          </a:bodyPr>
          <a:lstStyle/>
          <a:p>
            <a:r>
              <a:rPr lang="en-US" sz="2000" b="1" u="sng" dirty="0"/>
              <a:t>Reliable Estimate of HIV Incidence of </a:t>
            </a:r>
            <a:r>
              <a:rPr lang="en-US" sz="2000" b="1" u="sng" dirty="0" err="1"/>
              <a:t>PrEP</a:t>
            </a:r>
            <a:endParaRPr lang="en-US" sz="2000" b="1" u="sng" dirty="0"/>
          </a:p>
          <a:p>
            <a:r>
              <a:rPr lang="en-US" sz="2000" dirty="0"/>
              <a:t>Use TWO methods: Epidemiologic Data, Predictions based on STI rate or screen failures, etc.</a:t>
            </a:r>
          </a:p>
        </p:txBody>
      </p:sp>
      <p:sp>
        <p:nvSpPr>
          <p:cNvPr id="3" name="Slide Number Placeholder 2"/>
          <p:cNvSpPr>
            <a:spLocks noGrp="1"/>
          </p:cNvSpPr>
          <p:nvPr>
            <p:ph type="sldNum" sz="quarter" idx="12"/>
          </p:nvPr>
        </p:nvSpPr>
        <p:spPr/>
        <p:txBody>
          <a:bodyPr/>
          <a:lstStyle/>
          <a:p>
            <a:r>
              <a:rPr lang="en-US" dirty="0"/>
              <a:t>	</a:t>
            </a:r>
          </a:p>
        </p:txBody>
      </p:sp>
      <p:sp>
        <p:nvSpPr>
          <p:cNvPr id="19" name="TextBox 18"/>
          <p:cNvSpPr txBox="1"/>
          <p:nvPr/>
        </p:nvSpPr>
        <p:spPr>
          <a:xfrm>
            <a:off x="1947032" y="4903116"/>
            <a:ext cx="628650" cy="461665"/>
          </a:xfrm>
          <a:prstGeom prst="rect">
            <a:avLst/>
          </a:prstGeom>
          <a:noFill/>
        </p:spPr>
        <p:txBody>
          <a:bodyPr wrap="square" rtlCol="0">
            <a:spAutoFit/>
          </a:bodyPr>
          <a:lstStyle/>
          <a:p>
            <a:r>
              <a:rPr lang="en-US" sz="2400" b="1" dirty="0"/>
              <a:t>1-2</a:t>
            </a:r>
          </a:p>
        </p:txBody>
      </p:sp>
      <p:sp>
        <p:nvSpPr>
          <p:cNvPr id="20" name="TextBox 19"/>
          <p:cNvSpPr txBox="1"/>
          <p:nvPr/>
        </p:nvSpPr>
        <p:spPr>
          <a:xfrm>
            <a:off x="9136804" y="4871575"/>
            <a:ext cx="806877" cy="461665"/>
          </a:xfrm>
          <a:prstGeom prst="rect">
            <a:avLst/>
          </a:prstGeom>
          <a:noFill/>
        </p:spPr>
        <p:txBody>
          <a:bodyPr wrap="square" rtlCol="0">
            <a:spAutoFit/>
          </a:bodyPr>
          <a:lstStyle/>
          <a:p>
            <a:r>
              <a:rPr lang="en-US" sz="2400" b="1" dirty="0"/>
              <a:t>~ 85</a:t>
            </a:r>
          </a:p>
        </p:txBody>
      </p:sp>
      <p:sp>
        <p:nvSpPr>
          <p:cNvPr id="5" name="Arrow: Right 4"/>
          <p:cNvSpPr/>
          <p:nvPr/>
        </p:nvSpPr>
        <p:spPr>
          <a:xfrm>
            <a:off x="1456662" y="3519738"/>
            <a:ext cx="8882136" cy="8713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HIV INFECTIONS per 100 PY</a:t>
            </a:r>
          </a:p>
        </p:txBody>
      </p:sp>
      <p:sp>
        <p:nvSpPr>
          <p:cNvPr id="21" name="Arrow: Right 20"/>
          <p:cNvSpPr/>
          <p:nvPr/>
        </p:nvSpPr>
        <p:spPr>
          <a:xfrm>
            <a:off x="1456661" y="5261403"/>
            <a:ext cx="8880260" cy="87137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PEARL INDEX: PREGNANCIES per 100 PY</a:t>
            </a:r>
          </a:p>
        </p:txBody>
      </p:sp>
      <p:pic>
        <p:nvPicPr>
          <p:cNvPr id="8" name="Picture 7">
            <a:extLst>
              <a:ext uri="{FF2B5EF4-FFF2-40B4-BE49-F238E27FC236}">
                <a16:creationId xmlns:a16="http://schemas.microsoft.com/office/drawing/2014/main" id="{78091747-CD5A-4B58-8D0E-56E47FE6A8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43834" y="1243823"/>
            <a:ext cx="1301892" cy="1568754"/>
          </a:xfrm>
          <a:prstGeom prst="rect">
            <a:avLst/>
          </a:prstGeom>
        </p:spPr>
      </p:pic>
      <p:sp>
        <p:nvSpPr>
          <p:cNvPr id="23" name="TextBox 22">
            <a:extLst>
              <a:ext uri="{FF2B5EF4-FFF2-40B4-BE49-F238E27FC236}">
                <a16:creationId xmlns:a16="http://schemas.microsoft.com/office/drawing/2014/main" id="{60849E58-2FC5-4304-A05F-86B92E935978}"/>
              </a:ext>
            </a:extLst>
          </p:cNvPr>
          <p:cNvSpPr txBox="1"/>
          <p:nvPr/>
        </p:nvSpPr>
        <p:spPr>
          <a:xfrm>
            <a:off x="573725" y="4541067"/>
            <a:ext cx="3286125" cy="461665"/>
          </a:xfrm>
          <a:prstGeom prst="rect">
            <a:avLst/>
          </a:prstGeom>
          <a:noFill/>
        </p:spPr>
        <p:txBody>
          <a:bodyPr wrap="square" rtlCol="0">
            <a:spAutoFit/>
          </a:bodyPr>
          <a:lstStyle/>
          <a:p>
            <a:pPr algn="ctr"/>
            <a:r>
              <a:rPr lang="en-US" sz="2000" b="1" dirty="0"/>
              <a:t> </a:t>
            </a:r>
            <a:r>
              <a:rPr lang="en-US" sz="2400" b="1" dirty="0"/>
              <a:t>HC Failure Rate &lt; 5</a:t>
            </a:r>
          </a:p>
        </p:txBody>
      </p:sp>
      <p:sp>
        <p:nvSpPr>
          <p:cNvPr id="24" name="TextBox 23">
            <a:extLst>
              <a:ext uri="{FF2B5EF4-FFF2-40B4-BE49-F238E27FC236}">
                <a16:creationId xmlns:a16="http://schemas.microsoft.com/office/drawing/2014/main" id="{AD09964E-F621-4056-A293-DE19A01E6FEC}"/>
              </a:ext>
            </a:extLst>
          </p:cNvPr>
          <p:cNvSpPr txBox="1"/>
          <p:nvPr/>
        </p:nvSpPr>
        <p:spPr>
          <a:xfrm>
            <a:off x="7404683" y="4486200"/>
            <a:ext cx="4611773" cy="461665"/>
          </a:xfrm>
          <a:prstGeom prst="rect">
            <a:avLst/>
          </a:prstGeom>
          <a:noFill/>
        </p:spPr>
        <p:txBody>
          <a:bodyPr wrap="square" rtlCol="0">
            <a:spAutoFit/>
          </a:bodyPr>
          <a:lstStyle/>
          <a:p>
            <a:r>
              <a:rPr lang="en-US" sz="2400" b="1" dirty="0"/>
              <a:t>Pregnancy Rate: No Contraception</a:t>
            </a:r>
          </a:p>
        </p:txBody>
      </p:sp>
      <p:cxnSp>
        <p:nvCxnSpPr>
          <p:cNvPr id="26" name="Straight Connector 25">
            <a:extLst>
              <a:ext uri="{FF2B5EF4-FFF2-40B4-BE49-F238E27FC236}">
                <a16:creationId xmlns:a16="http://schemas.microsoft.com/office/drawing/2014/main" id="{27B0C200-A684-4208-B483-B49B62661160}"/>
              </a:ext>
            </a:extLst>
          </p:cNvPr>
          <p:cNvCxnSpPr>
            <a:cxnSpLocks/>
          </p:cNvCxnSpPr>
          <p:nvPr/>
        </p:nvCxnSpPr>
        <p:spPr>
          <a:xfrm flipV="1">
            <a:off x="2363997" y="3214672"/>
            <a:ext cx="350549" cy="2"/>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6816E9-F6D7-40E9-813D-07BF06DB9675}"/>
              </a:ext>
            </a:extLst>
          </p:cNvPr>
          <p:cNvCxnSpPr>
            <a:cxnSpLocks/>
          </p:cNvCxnSpPr>
          <p:nvPr/>
        </p:nvCxnSpPr>
        <p:spPr>
          <a:xfrm>
            <a:off x="2718564" y="3064357"/>
            <a:ext cx="1" cy="294033"/>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BE2BCEC-44BB-4B4F-BC96-FD92BA4CFCC9}"/>
              </a:ext>
            </a:extLst>
          </p:cNvPr>
          <p:cNvCxnSpPr>
            <a:cxnSpLocks/>
          </p:cNvCxnSpPr>
          <p:nvPr/>
        </p:nvCxnSpPr>
        <p:spPr>
          <a:xfrm flipV="1">
            <a:off x="4448077" y="3185878"/>
            <a:ext cx="350549" cy="2"/>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0BF321E-F5EB-4154-8C25-C145617B8D3C}"/>
              </a:ext>
            </a:extLst>
          </p:cNvPr>
          <p:cNvCxnSpPr>
            <a:cxnSpLocks/>
          </p:cNvCxnSpPr>
          <p:nvPr/>
        </p:nvCxnSpPr>
        <p:spPr>
          <a:xfrm flipV="1">
            <a:off x="3868803" y="3188246"/>
            <a:ext cx="350549" cy="2"/>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D01559E-FCD4-46DE-9EA1-4AFD93BFA31E}"/>
              </a:ext>
            </a:extLst>
          </p:cNvPr>
          <p:cNvCxnSpPr>
            <a:cxnSpLocks/>
          </p:cNvCxnSpPr>
          <p:nvPr/>
        </p:nvCxnSpPr>
        <p:spPr>
          <a:xfrm>
            <a:off x="4795122" y="3034367"/>
            <a:ext cx="0" cy="297029"/>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EDA843C-594E-4430-8B96-3F111AD3DD9F}"/>
              </a:ext>
            </a:extLst>
          </p:cNvPr>
          <p:cNvCxnSpPr>
            <a:cxnSpLocks/>
          </p:cNvCxnSpPr>
          <p:nvPr/>
        </p:nvCxnSpPr>
        <p:spPr>
          <a:xfrm>
            <a:off x="3859850" y="3045656"/>
            <a:ext cx="0" cy="255406"/>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7183EE1-E3AF-4F0F-8AC3-B8C49983D030}"/>
              </a:ext>
            </a:extLst>
          </p:cNvPr>
          <p:cNvCxnSpPr>
            <a:cxnSpLocks/>
          </p:cNvCxnSpPr>
          <p:nvPr/>
        </p:nvCxnSpPr>
        <p:spPr>
          <a:xfrm>
            <a:off x="2475554" y="5133950"/>
            <a:ext cx="764357" cy="0"/>
          </a:xfrm>
          <a:prstGeom prst="line">
            <a:avLst/>
          </a:prstGeom>
          <a:ln w="57150">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1967068-C9DC-4437-B183-94375F6AD8C0}"/>
              </a:ext>
            </a:extLst>
          </p:cNvPr>
          <p:cNvCxnSpPr>
            <a:cxnSpLocks/>
          </p:cNvCxnSpPr>
          <p:nvPr/>
        </p:nvCxnSpPr>
        <p:spPr>
          <a:xfrm>
            <a:off x="3240316" y="4926840"/>
            <a:ext cx="1" cy="427308"/>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31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9D07-C925-4623-86EC-8759CFC79AEE}"/>
              </a:ext>
            </a:extLst>
          </p:cNvPr>
          <p:cNvSpPr>
            <a:spLocks noGrp="1"/>
          </p:cNvSpPr>
          <p:nvPr>
            <p:ph type="title"/>
          </p:nvPr>
        </p:nvSpPr>
        <p:spPr>
          <a:xfrm>
            <a:off x="1359243" y="274638"/>
            <a:ext cx="9300519" cy="1143000"/>
          </a:xfrm>
        </p:spPr>
        <p:txBody>
          <a:bodyPr>
            <a:normAutofit/>
          </a:bodyPr>
          <a:lstStyle/>
          <a:p>
            <a:r>
              <a:rPr lang="en-US" sz="3200" dirty="0"/>
              <a:t>Comparing DISCOVER Results to HIV Infection Rate in MSM NOT on </a:t>
            </a:r>
            <a:r>
              <a:rPr lang="en-US" sz="3200" dirty="0" err="1"/>
              <a:t>PrEP</a:t>
            </a:r>
            <a:r>
              <a:rPr lang="en-US" sz="3200" dirty="0"/>
              <a:t> (U.S.)</a:t>
            </a:r>
          </a:p>
        </p:txBody>
      </p:sp>
      <p:graphicFrame>
        <p:nvGraphicFramePr>
          <p:cNvPr id="11" name="Chart 10">
            <a:extLst>
              <a:ext uri="{FF2B5EF4-FFF2-40B4-BE49-F238E27FC236}">
                <a16:creationId xmlns:a16="http://schemas.microsoft.com/office/drawing/2014/main" id="{3EF2D0FF-F0AC-4EF5-AAA4-BAD0C542B6B5}"/>
              </a:ext>
            </a:extLst>
          </p:cNvPr>
          <p:cNvGraphicFramePr/>
          <p:nvPr>
            <p:extLst>
              <p:ext uri="{D42A27DB-BD31-4B8C-83A1-F6EECF244321}">
                <p14:modId xmlns:p14="http://schemas.microsoft.com/office/powerpoint/2010/main" val="2649757217"/>
              </p:ext>
            </p:extLst>
          </p:nvPr>
        </p:nvGraphicFramePr>
        <p:xfrm>
          <a:off x="1517684" y="1548714"/>
          <a:ext cx="8493211" cy="428820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766098E4-D0D4-4AD5-90AD-7D84605D9B6E}"/>
              </a:ext>
            </a:extLst>
          </p:cNvPr>
          <p:cNvCxnSpPr>
            <a:cxnSpLocks/>
          </p:cNvCxnSpPr>
          <p:nvPr/>
        </p:nvCxnSpPr>
        <p:spPr>
          <a:xfrm>
            <a:off x="2306321" y="5678641"/>
            <a:ext cx="36661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0C208F4-C8E1-470A-A66E-CC15EA91E8DF}"/>
              </a:ext>
            </a:extLst>
          </p:cNvPr>
          <p:cNvSpPr txBox="1"/>
          <p:nvPr/>
        </p:nvSpPr>
        <p:spPr>
          <a:xfrm>
            <a:off x="2951342" y="1761203"/>
            <a:ext cx="6110280" cy="923330"/>
          </a:xfrm>
          <a:prstGeom prst="rect">
            <a:avLst/>
          </a:prstGeom>
          <a:noFill/>
          <a:ln w="28575">
            <a:solidFill>
              <a:schemeClr val="tx2">
                <a:lumMod val="60000"/>
                <a:lumOff val="40000"/>
              </a:schemeClr>
            </a:solidFill>
          </a:ln>
        </p:spPr>
        <p:txBody>
          <a:bodyPr wrap="square" rtlCol="0">
            <a:spAutoFit/>
          </a:bodyPr>
          <a:lstStyle/>
          <a:p>
            <a:r>
              <a:rPr lang="en-US" b="1" dirty="0"/>
              <a:t>MSM No </a:t>
            </a:r>
            <a:r>
              <a:rPr lang="en-US" b="1" dirty="0" err="1"/>
              <a:t>PrEP</a:t>
            </a:r>
            <a:r>
              <a:rPr lang="en-US" b="1" dirty="0"/>
              <a:t>: 4.02/100 PY [3.96, 4.09]</a:t>
            </a:r>
          </a:p>
          <a:p>
            <a:r>
              <a:rPr lang="en-US" i="1" dirty="0"/>
              <a:t>Using CDC-reported HIV Surveillance data from US metropolitan areas that overlapped with DISCOVER Sites.  </a:t>
            </a:r>
          </a:p>
        </p:txBody>
      </p:sp>
      <p:sp>
        <p:nvSpPr>
          <p:cNvPr id="15" name="TextBox 14">
            <a:extLst>
              <a:ext uri="{FF2B5EF4-FFF2-40B4-BE49-F238E27FC236}">
                <a16:creationId xmlns:a16="http://schemas.microsoft.com/office/drawing/2014/main" id="{1C041A23-A363-4BBF-AC80-33835D587B82}"/>
              </a:ext>
            </a:extLst>
          </p:cNvPr>
          <p:cNvSpPr txBox="1"/>
          <p:nvPr/>
        </p:nvSpPr>
        <p:spPr>
          <a:xfrm rot="16200000">
            <a:off x="-466818" y="2570480"/>
            <a:ext cx="4155440" cy="369332"/>
          </a:xfrm>
          <a:prstGeom prst="rect">
            <a:avLst/>
          </a:prstGeom>
          <a:noFill/>
        </p:spPr>
        <p:txBody>
          <a:bodyPr wrap="square" rtlCol="0">
            <a:spAutoFit/>
          </a:bodyPr>
          <a:lstStyle/>
          <a:p>
            <a:r>
              <a:rPr lang="en-US" b="1" dirty="0"/>
              <a:t>HIV Incidence/100 PY </a:t>
            </a:r>
          </a:p>
        </p:txBody>
      </p:sp>
      <p:sp>
        <p:nvSpPr>
          <p:cNvPr id="16" name="TextBox 15">
            <a:extLst>
              <a:ext uri="{FF2B5EF4-FFF2-40B4-BE49-F238E27FC236}">
                <a16:creationId xmlns:a16="http://schemas.microsoft.com/office/drawing/2014/main" id="{FFF50B25-01A8-4407-8932-932153FA3361}"/>
              </a:ext>
            </a:extLst>
          </p:cNvPr>
          <p:cNvSpPr txBox="1"/>
          <p:nvPr/>
        </p:nvSpPr>
        <p:spPr>
          <a:xfrm>
            <a:off x="7272119" y="5264176"/>
            <a:ext cx="3830320" cy="369332"/>
          </a:xfrm>
          <a:prstGeom prst="rect">
            <a:avLst/>
          </a:prstGeom>
          <a:noFill/>
        </p:spPr>
        <p:txBody>
          <a:bodyPr wrap="square" rtlCol="0">
            <a:spAutoFit/>
          </a:bodyPr>
          <a:lstStyle/>
          <a:p>
            <a:r>
              <a:rPr lang="en-US" i="1" dirty="0"/>
              <a:t>Slide Modified from: Hare B, CROI 2019</a:t>
            </a:r>
          </a:p>
        </p:txBody>
      </p:sp>
      <p:sp>
        <p:nvSpPr>
          <p:cNvPr id="20" name="TextBox 19">
            <a:extLst>
              <a:ext uri="{FF2B5EF4-FFF2-40B4-BE49-F238E27FC236}">
                <a16:creationId xmlns:a16="http://schemas.microsoft.com/office/drawing/2014/main" id="{AB537B27-E150-4533-A2D6-7812BFDABCEC}"/>
              </a:ext>
            </a:extLst>
          </p:cNvPr>
          <p:cNvSpPr txBox="1"/>
          <p:nvPr/>
        </p:nvSpPr>
        <p:spPr>
          <a:xfrm>
            <a:off x="3058435" y="4049493"/>
            <a:ext cx="3700780" cy="584775"/>
          </a:xfrm>
          <a:prstGeom prst="rect">
            <a:avLst/>
          </a:prstGeom>
          <a:noFill/>
          <a:ln w="25400">
            <a:solidFill>
              <a:srgbClr val="C5420D"/>
            </a:solidFill>
          </a:ln>
        </p:spPr>
        <p:txBody>
          <a:bodyPr wrap="square" rtlCol="0">
            <a:spAutoFit/>
          </a:bodyPr>
          <a:lstStyle/>
          <a:p>
            <a:r>
              <a:rPr lang="en-US" sz="1600" b="1" dirty="0"/>
              <a:t>F/TDF: 0.45/100PY [0.23/0.78]</a:t>
            </a:r>
          </a:p>
          <a:p>
            <a:r>
              <a:rPr lang="en-US" sz="1600" dirty="0"/>
              <a:t>DISCOVER, U.S. Sites</a:t>
            </a:r>
          </a:p>
        </p:txBody>
      </p:sp>
      <p:sp>
        <p:nvSpPr>
          <p:cNvPr id="21" name="TextBox 20">
            <a:extLst>
              <a:ext uri="{FF2B5EF4-FFF2-40B4-BE49-F238E27FC236}">
                <a16:creationId xmlns:a16="http://schemas.microsoft.com/office/drawing/2014/main" id="{F70FE24F-B4FE-49C1-85DA-95D2A677718B}"/>
              </a:ext>
            </a:extLst>
          </p:cNvPr>
          <p:cNvSpPr txBox="1"/>
          <p:nvPr/>
        </p:nvSpPr>
        <p:spPr>
          <a:xfrm>
            <a:off x="4007983" y="4864067"/>
            <a:ext cx="2804160" cy="584775"/>
          </a:xfrm>
          <a:prstGeom prst="rect">
            <a:avLst/>
          </a:prstGeom>
          <a:noFill/>
          <a:ln w="25400">
            <a:solidFill>
              <a:srgbClr val="92D050"/>
            </a:solidFill>
          </a:ln>
        </p:spPr>
        <p:txBody>
          <a:bodyPr wrap="square" rtlCol="0">
            <a:spAutoFit/>
          </a:bodyPr>
          <a:lstStyle/>
          <a:p>
            <a:r>
              <a:rPr lang="en-US" sz="1600" b="1" dirty="0"/>
              <a:t>F/TAF: 0.08/100 PY [0.01, 0.28]</a:t>
            </a:r>
          </a:p>
          <a:p>
            <a:r>
              <a:rPr lang="en-US" sz="1600" dirty="0"/>
              <a:t>DISCOVER, U.S. Sites</a:t>
            </a:r>
            <a:endParaRPr lang="en-US" sz="1600" b="1" dirty="0"/>
          </a:p>
        </p:txBody>
      </p:sp>
    </p:spTree>
    <p:extLst>
      <p:ext uri="{BB962C8B-B14F-4D97-AF65-F5344CB8AC3E}">
        <p14:creationId xmlns:p14="http://schemas.microsoft.com/office/powerpoint/2010/main" val="11498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9FF2-EE70-4B90-9C62-6DF8CDC62589}"/>
              </a:ext>
            </a:extLst>
          </p:cNvPr>
          <p:cNvSpPr>
            <a:spLocks noGrp="1"/>
          </p:cNvSpPr>
          <p:nvPr>
            <p:ph type="title"/>
          </p:nvPr>
        </p:nvSpPr>
        <p:spPr/>
        <p:txBody>
          <a:bodyPr>
            <a:normAutofit fontScale="90000"/>
          </a:bodyPr>
          <a:lstStyle/>
          <a:p>
            <a:r>
              <a:rPr lang="en-US" dirty="0"/>
              <a:t>Correlation of Incidence of HIV and Rectal Gonorrhea</a:t>
            </a:r>
            <a:br>
              <a:rPr lang="en-US" dirty="0"/>
            </a:br>
            <a:r>
              <a:rPr lang="en-US" sz="3100" i="1" dirty="0"/>
              <a:t>Mullick and Murray, 2019, J Infect Dis. </a:t>
            </a:r>
          </a:p>
        </p:txBody>
      </p:sp>
      <p:pic>
        <p:nvPicPr>
          <p:cNvPr id="4" name="Picture 3">
            <a:extLst>
              <a:ext uri="{FF2B5EF4-FFF2-40B4-BE49-F238E27FC236}">
                <a16:creationId xmlns:a16="http://schemas.microsoft.com/office/drawing/2014/main" id="{3CBCAF23-8B41-4DAD-B9A3-4493317B03F7}"/>
              </a:ext>
            </a:extLst>
          </p:cNvPr>
          <p:cNvPicPr>
            <a:picLocks noChangeAspect="1"/>
          </p:cNvPicPr>
          <p:nvPr/>
        </p:nvPicPr>
        <p:blipFill>
          <a:blip r:embed="rId3"/>
          <a:stretch>
            <a:fillRect/>
          </a:stretch>
        </p:blipFill>
        <p:spPr>
          <a:xfrm>
            <a:off x="5406502" y="1417638"/>
            <a:ext cx="6436310" cy="4601422"/>
          </a:xfrm>
          <a:prstGeom prst="rect">
            <a:avLst/>
          </a:prstGeom>
        </p:spPr>
      </p:pic>
      <p:sp>
        <p:nvSpPr>
          <p:cNvPr id="5" name="TextBox 4">
            <a:extLst>
              <a:ext uri="{FF2B5EF4-FFF2-40B4-BE49-F238E27FC236}">
                <a16:creationId xmlns:a16="http://schemas.microsoft.com/office/drawing/2014/main" id="{2FC89B1A-2F6A-4738-964C-4937CF23C006}"/>
              </a:ext>
            </a:extLst>
          </p:cNvPr>
          <p:cNvSpPr txBox="1"/>
          <p:nvPr/>
        </p:nvSpPr>
        <p:spPr>
          <a:xfrm>
            <a:off x="6196614" y="2441359"/>
            <a:ext cx="2024108" cy="369332"/>
          </a:xfrm>
          <a:prstGeom prst="rect">
            <a:avLst/>
          </a:prstGeom>
          <a:noFill/>
        </p:spPr>
        <p:txBody>
          <a:bodyPr wrap="square" rtlCol="0">
            <a:spAutoFit/>
          </a:bodyPr>
          <a:lstStyle/>
          <a:p>
            <a:r>
              <a:rPr lang="en-US" dirty="0"/>
              <a:t>R</a:t>
            </a:r>
            <a:r>
              <a:rPr lang="en-US" baseline="30000" dirty="0"/>
              <a:t>2</a:t>
            </a:r>
            <a:r>
              <a:rPr lang="en-US" dirty="0"/>
              <a:t> = 0.87</a:t>
            </a:r>
          </a:p>
        </p:txBody>
      </p:sp>
      <p:sp>
        <p:nvSpPr>
          <p:cNvPr id="6" name="TextBox 5">
            <a:extLst>
              <a:ext uri="{FF2B5EF4-FFF2-40B4-BE49-F238E27FC236}">
                <a16:creationId xmlns:a16="http://schemas.microsoft.com/office/drawing/2014/main" id="{D6D7E676-E1BC-4547-B41D-EC786FC3F790}"/>
              </a:ext>
            </a:extLst>
          </p:cNvPr>
          <p:cNvSpPr txBox="1"/>
          <p:nvPr/>
        </p:nvSpPr>
        <p:spPr>
          <a:xfrm>
            <a:off x="435006" y="1935624"/>
            <a:ext cx="4696287"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t>Eight published studies, 2006-2017</a:t>
            </a:r>
          </a:p>
          <a:p>
            <a:pPr marL="285750" indent="-285750">
              <a:buFont typeface="Arial" panose="020B0604020202020204" pitchFamily="34" charset="0"/>
              <a:buChar char="•"/>
            </a:pPr>
            <a:r>
              <a:rPr lang="en-US" sz="2000" dirty="0"/>
              <a:t>Contained data to derive HIV and </a:t>
            </a:r>
            <a:r>
              <a:rPr lang="en-US" sz="2000" dirty="0" err="1"/>
              <a:t>rGC</a:t>
            </a:r>
            <a:r>
              <a:rPr lang="en-US" sz="2000" dirty="0"/>
              <a:t> incidence in MSM</a:t>
            </a:r>
          </a:p>
          <a:p>
            <a:pPr marL="285750" indent="-285750">
              <a:buFont typeface="Arial" panose="020B0604020202020204" pitchFamily="34" charset="0"/>
              <a:buChar char="•"/>
            </a:pPr>
            <a:r>
              <a:rPr lang="en-US" sz="2000" dirty="0"/>
              <a:t>Direct correlation for </a:t>
            </a:r>
            <a:r>
              <a:rPr lang="en-US" sz="2000" dirty="0" err="1"/>
              <a:t>rGC</a:t>
            </a:r>
            <a:r>
              <a:rPr lang="en-US" sz="2000" dirty="0"/>
              <a:t> and HIV Incidence in MSM not receiving </a:t>
            </a:r>
            <a:r>
              <a:rPr lang="en-US" sz="2000" dirty="0" err="1"/>
              <a:t>PrEP</a:t>
            </a:r>
            <a:endParaRPr lang="en-US" sz="2000" dirty="0"/>
          </a:p>
          <a:p>
            <a:pPr marL="285750" indent="-285750">
              <a:buFont typeface="Arial" panose="020B0604020202020204" pitchFamily="34" charset="0"/>
              <a:buChar char="•"/>
            </a:pPr>
            <a:r>
              <a:rPr lang="en-US" sz="2000" dirty="0"/>
              <a:t>Limitations: Variable collection of STI data, insensitive assays for GC in some studies</a:t>
            </a:r>
          </a:p>
          <a:p>
            <a:pPr marL="285750" indent="-285750">
              <a:buFont typeface="Arial" panose="020B0604020202020204" pitchFamily="34" charset="0"/>
              <a:buChar char="•"/>
            </a:pPr>
            <a:r>
              <a:rPr lang="en-US" sz="2000" dirty="0"/>
              <a:t>Possible Proof-of-Concept; Needs to be validated with larger datasets using contemporary standards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4823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C68F-A7EB-4559-A05C-19FE10790FF2}"/>
              </a:ext>
            </a:extLst>
          </p:cNvPr>
          <p:cNvSpPr>
            <a:spLocks noGrp="1"/>
          </p:cNvSpPr>
          <p:nvPr>
            <p:ph type="title"/>
          </p:nvPr>
        </p:nvSpPr>
        <p:spPr/>
        <p:txBody>
          <a:bodyPr>
            <a:normAutofit fontScale="90000"/>
          </a:bodyPr>
          <a:lstStyle/>
          <a:p>
            <a:r>
              <a:rPr lang="en-US" dirty="0"/>
              <a:t>DISCOVER: Sexually Transmitted Infections</a:t>
            </a:r>
            <a:br>
              <a:rPr lang="en-US" dirty="0"/>
            </a:br>
            <a:r>
              <a:rPr lang="en-US" dirty="0"/>
              <a:t>Incidence (lab assessed) through week 96</a:t>
            </a:r>
          </a:p>
        </p:txBody>
      </p:sp>
      <p:graphicFrame>
        <p:nvGraphicFramePr>
          <p:cNvPr id="4" name="Content Placeholder 3">
            <a:extLst>
              <a:ext uri="{FF2B5EF4-FFF2-40B4-BE49-F238E27FC236}">
                <a16:creationId xmlns:a16="http://schemas.microsoft.com/office/drawing/2014/main" id="{5C895486-5244-42E7-84D6-DF9673CE0915}"/>
              </a:ext>
            </a:extLst>
          </p:cNvPr>
          <p:cNvGraphicFramePr>
            <a:graphicFrameLocks noGrp="1"/>
          </p:cNvGraphicFramePr>
          <p:nvPr>
            <p:ph idx="1"/>
            <p:extLst>
              <p:ext uri="{D42A27DB-BD31-4B8C-83A1-F6EECF244321}">
                <p14:modId xmlns:p14="http://schemas.microsoft.com/office/powerpoint/2010/main" val="328170035"/>
              </p:ext>
            </p:extLst>
          </p:nvPr>
        </p:nvGraphicFramePr>
        <p:xfrm>
          <a:off x="750480" y="1777754"/>
          <a:ext cx="10690224" cy="2595880"/>
        </p:xfrm>
        <a:graphic>
          <a:graphicData uri="http://schemas.openxmlformats.org/drawingml/2006/table">
            <a:tbl>
              <a:tblPr firstRow="1" bandRow="1">
                <a:tableStyleId>{5C22544A-7EE6-4342-B048-85BDC9FD1C3A}</a:tableStyleId>
              </a:tblPr>
              <a:tblGrid>
                <a:gridCol w="3563408">
                  <a:extLst>
                    <a:ext uri="{9D8B030D-6E8A-4147-A177-3AD203B41FA5}">
                      <a16:colId xmlns:a16="http://schemas.microsoft.com/office/drawing/2014/main" val="2570795812"/>
                    </a:ext>
                  </a:extLst>
                </a:gridCol>
                <a:gridCol w="3563408">
                  <a:extLst>
                    <a:ext uri="{9D8B030D-6E8A-4147-A177-3AD203B41FA5}">
                      <a16:colId xmlns:a16="http://schemas.microsoft.com/office/drawing/2014/main" val="2714792838"/>
                    </a:ext>
                  </a:extLst>
                </a:gridCol>
                <a:gridCol w="3563408">
                  <a:extLst>
                    <a:ext uri="{9D8B030D-6E8A-4147-A177-3AD203B41FA5}">
                      <a16:colId xmlns:a16="http://schemas.microsoft.com/office/drawing/2014/main" val="3872202207"/>
                    </a:ext>
                  </a:extLst>
                </a:gridCol>
              </a:tblGrid>
              <a:tr h="370840">
                <a:tc>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dirty="0"/>
                        <a:t>Rate: Per 100/PY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3308157849"/>
                  </a:ext>
                </a:extLst>
              </a:tr>
              <a:tr h="37084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F/TAF</a:t>
                      </a:r>
                    </a:p>
                  </a:txBody>
                  <a:tcP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a:r>
                        <a:rPr lang="en-US" b="1" dirty="0"/>
                        <a:t>F/TDF</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7654877"/>
                  </a:ext>
                </a:extLst>
              </a:tr>
              <a:tr h="370840">
                <a:tc>
                  <a:txBody>
                    <a:bodyPr/>
                    <a:lstStyle/>
                    <a:p>
                      <a:r>
                        <a:rPr lang="en-US" dirty="0"/>
                        <a:t>Gonorrhea (any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dirty="0"/>
                        <a:t>47.1</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dirty="0"/>
                        <a:t>45.3</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41252976"/>
                  </a:ext>
                </a:extLst>
              </a:tr>
              <a:tr h="370840">
                <a:tc>
                  <a:txBody>
                    <a:bodyPr/>
                    <a:lstStyle/>
                    <a:p>
                      <a:pPr lvl="1"/>
                      <a:r>
                        <a:rPr lang="en-US" dirty="0"/>
                        <a:t>Rectal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dirty="0"/>
                        <a:t>21.6</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dirty="0"/>
                        <a:t>20.5</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19901387"/>
                  </a:ext>
                </a:extLst>
              </a:tr>
              <a:tr h="370840">
                <a:tc>
                  <a:txBody>
                    <a:bodyPr/>
                    <a:lstStyle/>
                    <a:p>
                      <a:r>
                        <a:rPr lang="en-US" dirty="0"/>
                        <a:t>Chlamydia (any 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dirty="0"/>
                        <a:t>41.9</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dirty="0"/>
                        <a:t>41.6</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09922778"/>
                  </a:ext>
                </a:extLst>
              </a:tr>
              <a:tr h="370840">
                <a:tc>
                  <a:txBody>
                    <a:bodyPr/>
                    <a:lstStyle/>
                    <a:p>
                      <a:pPr lvl="1"/>
                      <a:r>
                        <a:rPr lang="en-US" dirty="0"/>
                        <a:t>Rectal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dirty="0"/>
                        <a:t>27.5</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dirty="0"/>
                        <a:t>28.2</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472503730"/>
                  </a:ext>
                </a:extLst>
              </a:tr>
              <a:tr h="370840">
                <a:tc>
                  <a:txBody>
                    <a:bodyPr/>
                    <a:lstStyle/>
                    <a:p>
                      <a:r>
                        <a:rPr lang="en-US" dirty="0"/>
                        <a:t>Syphilis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10.3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9.5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0216188"/>
                  </a:ext>
                </a:extLst>
              </a:tr>
            </a:tbl>
          </a:graphicData>
        </a:graphic>
      </p:graphicFrame>
      <p:sp>
        <p:nvSpPr>
          <p:cNvPr id="5" name="TextBox 4">
            <a:extLst>
              <a:ext uri="{FF2B5EF4-FFF2-40B4-BE49-F238E27FC236}">
                <a16:creationId xmlns:a16="http://schemas.microsoft.com/office/drawing/2014/main" id="{5261F507-9CDF-44F7-8E78-BF68CE567BC5}"/>
              </a:ext>
            </a:extLst>
          </p:cNvPr>
          <p:cNvSpPr txBox="1"/>
          <p:nvPr/>
        </p:nvSpPr>
        <p:spPr>
          <a:xfrm>
            <a:off x="4323425" y="4483223"/>
            <a:ext cx="7117279" cy="923330"/>
          </a:xfrm>
          <a:prstGeom prst="rect">
            <a:avLst/>
          </a:prstGeom>
          <a:noFill/>
          <a:ln w="28575">
            <a:solidFill>
              <a:srgbClr val="FF0000"/>
            </a:solidFill>
          </a:ln>
        </p:spPr>
        <p:txBody>
          <a:bodyPr wrap="square" rtlCol="0">
            <a:spAutoFit/>
          </a:bodyPr>
          <a:lstStyle/>
          <a:p>
            <a:r>
              <a:rPr lang="en-US" dirty="0"/>
              <a:t>Incidence of GC, CT, or syphilis while on study (AE reporting)</a:t>
            </a:r>
          </a:p>
          <a:p>
            <a:r>
              <a:rPr lang="en-US" dirty="0"/>
              <a:t>F/TAF = 145/100 PY</a:t>
            </a:r>
          </a:p>
          <a:p>
            <a:r>
              <a:rPr lang="en-US" dirty="0"/>
              <a:t>F/TDF = 139/100 PY</a:t>
            </a:r>
          </a:p>
        </p:txBody>
      </p:sp>
      <p:sp>
        <p:nvSpPr>
          <p:cNvPr id="6" name="TextBox 5">
            <a:extLst>
              <a:ext uri="{FF2B5EF4-FFF2-40B4-BE49-F238E27FC236}">
                <a16:creationId xmlns:a16="http://schemas.microsoft.com/office/drawing/2014/main" id="{86A3703D-DA69-4902-AE0E-BFAEABD9B0AF}"/>
              </a:ext>
            </a:extLst>
          </p:cNvPr>
          <p:cNvSpPr txBox="1"/>
          <p:nvPr/>
        </p:nvSpPr>
        <p:spPr>
          <a:xfrm>
            <a:off x="646274" y="4373634"/>
            <a:ext cx="4234648" cy="369332"/>
          </a:xfrm>
          <a:prstGeom prst="rect">
            <a:avLst/>
          </a:prstGeom>
          <a:noFill/>
        </p:spPr>
        <p:txBody>
          <a:bodyPr wrap="square" rtlCol="0">
            <a:spAutoFit/>
          </a:bodyPr>
          <a:lstStyle/>
          <a:p>
            <a:r>
              <a:rPr lang="en-US" i="1" dirty="0"/>
              <a:t>Modified from Hare, CROI 2019</a:t>
            </a:r>
          </a:p>
        </p:txBody>
      </p:sp>
    </p:spTree>
    <p:extLst>
      <p:ext uri="{BB962C8B-B14F-4D97-AF65-F5344CB8AC3E}">
        <p14:creationId xmlns:p14="http://schemas.microsoft.com/office/powerpoint/2010/main" val="172037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7543800" cy="990600"/>
          </a:xfrm>
        </p:spPr>
        <p:txBody>
          <a:bodyPr>
            <a:normAutofit fontScale="90000"/>
          </a:bodyPr>
          <a:lstStyle/>
          <a:p>
            <a:r>
              <a:rPr lang="en-US" dirty="0"/>
              <a:t>Predicted HIV Incidence (Off </a:t>
            </a:r>
            <a:r>
              <a:rPr lang="en-US" dirty="0" err="1"/>
              <a:t>PrEP</a:t>
            </a:r>
            <a:r>
              <a:rPr lang="en-US" dirty="0"/>
              <a:t>)</a:t>
            </a:r>
            <a:br>
              <a:rPr lang="en-US" dirty="0"/>
            </a:br>
            <a:r>
              <a:rPr lang="en-US" dirty="0"/>
              <a:t>Using Rectal GC Incidence</a:t>
            </a:r>
          </a:p>
        </p:txBody>
      </p:sp>
      <p:sp>
        <p:nvSpPr>
          <p:cNvPr id="6" name="TextBox 5"/>
          <p:cNvSpPr txBox="1"/>
          <p:nvPr/>
        </p:nvSpPr>
        <p:spPr>
          <a:xfrm>
            <a:off x="6937301" y="5696071"/>
            <a:ext cx="5109697" cy="338554"/>
          </a:xfrm>
          <a:prstGeom prst="rect">
            <a:avLst/>
          </a:prstGeom>
          <a:solidFill>
            <a:schemeClr val="accent1">
              <a:lumMod val="20000"/>
              <a:lumOff val="80000"/>
            </a:schemeClr>
          </a:solidFill>
          <a:ln>
            <a:solidFill>
              <a:schemeClr val="accent6">
                <a:lumMod val="75000"/>
              </a:schemeClr>
            </a:solidFill>
          </a:ln>
        </p:spPr>
        <p:txBody>
          <a:bodyPr wrap="square" rtlCol="0">
            <a:spAutoFit/>
          </a:bodyPr>
          <a:lstStyle/>
          <a:p>
            <a:r>
              <a:rPr lang="en-US" sz="1600" dirty="0"/>
              <a:t>Predicted HIV incidence =  1.9625 + 0.2146 x </a:t>
            </a:r>
            <a:r>
              <a:rPr lang="en-US" sz="1600" dirty="0" err="1"/>
              <a:t>rGC</a:t>
            </a:r>
            <a:r>
              <a:rPr lang="en-US" sz="1600" dirty="0"/>
              <a:t> incidence   </a:t>
            </a:r>
            <a:endParaRPr lang="en-US" sz="1600" b="1"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60053575"/>
              </p:ext>
            </p:extLst>
          </p:nvPr>
        </p:nvGraphicFramePr>
        <p:xfrm>
          <a:off x="2185147" y="1511657"/>
          <a:ext cx="7821706" cy="4161120"/>
        </p:xfrm>
        <a:graphic>
          <a:graphicData uri="http://schemas.openxmlformats.org/drawingml/2006/table">
            <a:tbl>
              <a:tblPr firstRow="1" firstCol="1" bandRow="1">
                <a:tableStyleId>{5C22544A-7EE6-4342-B048-85BDC9FD1C3A}</a:tableStyleId>
              </a:tblPr>
              <a:tblGrid>
                <a:gridCol w="1763585">
                  <a:extLst>
                    <a:ext uri="{9D8B030D-6E8A-4147-A177-3AD203B41FA5}">
                      <a16:colId xmlns:a16="http://schemas.microsoft.com/office/drawing/2014/main" val="20000"/>
                    </a:ext>
                  </a:extLst>
                </a:gridCol>
                <a:gridCol w="2819942">
                  <a:extLst>
                    <a:ext uri="{9D8B030D-6E8A-4147-A177-3AD203B41FA5}">
                      <a16:colId xmlns:a16="http://schemas.microsoft.com/office/drawing/2014/main" val="20001"/>
                    </a:ext>
                  </a:extLst>
                </a:gridCol>
                <a:gridCol w="3238179">
                  <a:extLst>
                    <a:ext uri="{9D8B030D-6E8A-4147-A177-3AD203B41FA5}">
                      <a16:colId xmlns:a16="http://schemas.microsoft.com/office/drawing/2014/main" val="20002"/>
                    </a:ext>
                  </a:extLst>
                </a:gridCol>
              </a:tblGrid>
              <a:tr h="1396099">
                <a:tc>
                  <a:txBody>
                    <a:bodyPr/>
                    <a:lstStyle/>
                    <a:p>
                      <a:pPr marL="0" marR="0" algn="ctr">
                        <a:lnSpc>
                          <a:spcPct val="150000"/>
                        </a:lnSpc>
                        <a:spcBef>
                          <a:spcPts val="0"/>
                        </a:spcBef>
                        <a:spcAft>
                          <a:spcPts val="0"/>
                        </a:spcAft>
                      </a:pPr>
                      <a:r>
                        <a:rPr lang="en-US" sz="1600" b="1" dirty="0">
                          <a:solidFill>
                            <a:schemeClr val="bg1"/>
                          </a:solidFill>
                          <a:effectLst/>
                        </a:rPr>
                        <a:t>Rectal GC Rate </a:t>
                      </a:r>
                    </a:p>
                    <a:p>
                      <a:pPr marL="0" marR="0" algn="ctr">
                        <a:lnSpc>
                          <a:spcPct val="150000"/>
                        </a:lnSpc>
                        <a:spcBef>
                          <a:spcPts val="0"/>
                        </a:spcBef>
                        <a:spcAft>
                          <a:spcPts val="0"/>
                        </a:spcAft>
                      </a:pPr>
                      <a:r>
                        <a:rPr lang="en-US" sz="1600" b="1" dirty="0">
                          <a:solidFill>
                            <a:schemeClr val="bg1"/>
                          </a:solidFill>
                          <a:effectLst/>
                          <a:latin typeface="Calibri"/>
                          <a:ea typeface="Calibri"/>
                          <a:cs typeface="Times New Roman"/>
                        </a:rPr>
                        <a:t>(per 100</a:t>
                      </a:r>
                      <a:r>
                        <a:rPr lang="en-US" sz="1600" b="1" baseline="0" dirty="0">
                          <a:solidFill>
                            <a:schemeClr val="bg1"/>
                          </a:solidFill>
                          <a:effectLst/>
                          <a:latin typeface="Calibri"/>
                          <a:ea typeface="Calibri"/>
                          <a:cs typeface="Times New Roman"/>
                        </a:rPr>
                        <a:t> PY)</a:t>
                      </a:r>
                      <a:endParaRPr lang="en-US" sz="1600" b="1" dirty="0">
                        <a:solidFill>
                          <a:schemeClr val="bg1"/>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solidFill>
                            <a:schemeClr val="bg1"/>
                          </a:solidFill>
                          <a:effectLst/>
                        </a:rPr>
                        <a:t>Predicted HIV </a:t>
                      </a:r>
                    </a:p>
                    <a:p>
                      <a:pPr marL="0" marR="0" algn="ctr">
                        <a:lnSpc>
                          <a:spcPct val="150000"/>
                        </a:lnSpc>
                        <a:spcBef>
                          <a:spcPts val="0"/>
                        </a:spcBef>
                        <a:spcAft>
                          <a:spcPts val="0"/>
                        </a:spcAft>
                      </a:pPr>
                      <a:r>
                        <a:rPr lang="en-US" sz="1600" b="1" dirty="0">
                          <a:solidFill>
                            <a:schemeClr val="bg1"/>
                          </a:solidFill>
                          <a:effectLst/>
                        </a:rPr>
                        <a:t>Incidence Rate (per 100 PY)</a:t>
                      </a:r>
                      <a:endParaRPr lang="en-US" sz="1600" b="1" dirty="0">
                        <a:solidFill>
                          <a:schemeClr val="bg1"/>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solidFill>
                            <a:schemeClr val="bg1"/>
                          </a:solidFill>
                          <a:effectLst/>
                        </a:rPr>
                        <a:t>95% CI for </a:t>
                      </a:r>
                    </a:p>
                    <a:p>
                      <a:pPr marL="0" marR="0" algn="ctr">
                        <a:lnSpc>
                          <a:spcPct val="150000"/>
                        </a:lnSpc>
                        <a:spcBef>
                          <a:spcPts val="0"/>
                        </a:spcBef>
                        <a:spcAft>
                          <a:spcPts val="0"/>
                        </a:spcAft>
                      </a:pPr>
                      <a:r>
                        <a:rPr lang="en-US" sz="1600" b="1" dirty="0">
                          <a:solidFill>
                            <a:schemeClr val="bg1"/>
                          </a:solidFill>
                          <a:effectLst/>
                        </a:rPr>
                        <a:t>Predicted HIV Incidence Rate</a:t>
                      </a:r>
                      <a:endParaRPr lang="en-US" sz="1600" b="1" dirty="0">
                        <a:solidFill>
                          <a:schemeClr val="bg1"/>
                        </a:solidFill>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5003">
                <a:tc>
                  <a:txBody>
                    <a:bodyPr/>
                    <a:lstStyle/>
                    <a:p>
                      <a:pPr marL="0" marR="0" algn="ctr">
                        <a:lnSpc>
                          <a:spcPct val="150000"/>
                        </a:lnSpc>
                        <a:spcBef>
                          <a:spcPts val="0"/>
                        </a:spcBef>
                        <a:spcAft>
                          <a:spcPts val="0"/>
                        </a:spcAft>
                      </a:pPr>
                      <a:r>
                        <a:rPr lang="en-US" sz="1600" dirty="0">
                          <a:solidFill>
                            <a:schemeClr val="tx1"/>
                          </a:solidFill>
                          <a:effectLst/>
                        </a:rPr>
                        <a:t>5</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3.0</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a:effectLst/>
                        </a:rPr>
                        <a:t>(-0.03, 6.10)</a:t>
                      </a:r>
                      <a:endParaRPr lang="en-US" sz="16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5003">
                <a:tc>
                  <a:txBody>
                    <a:bodyPr/>
                    <a:lstStyle/>
                    <a:p>
                      <a:pPr marL="0" marR="0" algn="ctr">
                        <a:lnSpc>
                          <a:spcPct val="150000"/>
                        </a:lnSpc>
                        <a:spcBef>
                          <a:spcPts val="0"/>
                        </a:spcBef>
                        <a:spcAft>
                          <a:spcPts val="0"/>
                        </a:spcAft>
                      </a:pPr>
                      <a:r>
                        <a:rPr lang="en-US" sz="1600" dirty="0">
                          <a:solidFill>
                            <a:schemeClr val="tx1"/>
                          </a:solidFill>
                          <a:effectLst/>
                        </a:rPr>
                        <a:t>10</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4.1</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dirty="0">
                          <a:effectLst/>
                        </a:rPr>
                        <a:t>(1.13. 7.09)</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5003">
                <a:tc>
                  <a:txBody>
                    <a:bodyPr/>
                    <a:lstStyle/>
                    <a:p>
                      <a:pPr marL="0" marR="0" algn="ctr">
                        <a:lnSpc>
                          <a:spcPct val="150000"/>
                        </a:lnSpc>
                        <a:spcBef>
                          <a:spcPts val="0"/>
                        </a:spcBef>
                        <a:spcAft>
                          <a:spcPts val="0"/>
                        </a:spcAft>
                      </a:pPr>
                      <a:r>
                        <a:rPr lang="en-US" sz="1600" dirty="0">
                          <a:solidFill>
                            <a:schemeClr val="tx1"/>
                          </a:solidFill>
                          <a:effectLst/>
                        </a:rPr>
                        <a:t>15</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5.1</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dirty="0">
                          <a:effectLst/>
                        </a:rPr>
                        <a:t>(2.23, 8.14)</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5003">
                <a:tc>
                  <a:txBody>
                    <a:bodyPr/>
                    <a:lstStyle/>
                    <a:p>
                      <a:pPr marL="0" marR="0" algn="ctr">
                        <a:lnSpc>
                          <a:spcPct val="150000"/>
                        </a:lnSpc>
                        <a:spcBef>
                          <a:spcPts val="0"/>
                        </a:spcBef>
                        <a:spcAft>
                          <a:spcPts val="0"/>
                        </a:spcAft>
                      </a:pPr>
                      <a:r>
                        <a:rPr lang="en-US" sz="1600" dirty="0">
                          <a:solidFill>
                            <a:schemeClr val="tx1"/>
                          </a:solidFill>
                          <a:effectLst/>
                        </a:rPr>
                        <a:t>20</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1600" dirty="0">
                          <a:effectLst/>
                        </a:rPr>
                        <a:t>6.3</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1600" dirty="0">
                          <a:effectLst/>
                        </a:rPr>
                        <a:t>(3.27, 9.24)</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395003">
                <a:tc>
                  <a:txBody>
                    <a:bodyPr/>
                    <a:lstStyle/>
                    <a:p>
                      <a:pPr marL="0" marR="0" algn="ctr">
                        <a:lnSpc>
                          <a:spcPct val="150000"/>
                        </a:lnSpc>
                        <a:spcBef>
                          <a:spcPts val="0"/>
                        </a:spcBef>
                        <a:spcAft>
                          <a:spcPts val="0"/>
                        </a:spcAft>
                      </a:pPr>
                      <a:r>
                        <a:rPr lang="en-US" sz="1600" dirty="0">
                          <a:solidFill>
                            <a:schemeClr val="tx1"/>
                          </a:solidFill>
                          <a:effectLst/>
                        </a:rPr>
                        <a:t>25</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7.3</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dirty="0">
                          <a:effectLst/>
                        </a:rPr>
                        <a:t>(4.25, 10.40)</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95003">
                <a:tc>
                  <a:txBody>
                    <a:bodyPr/>
                    <a:lstStyle/>
                    <a:p>
                      <a:pPr marL="0" marR="0" algn="ctr">
                        <a:lnSpc>
                          <a:spcPct val="150000"/>
                        </a:lnSpc>
                        <a:spcBef>
                          <a:spcPts val="0"/>
                        </a:spcBef>
                        <a:spcAft>
                          <a:spcPts val="0"/>
                        </a:spcAft>
                      </a:pPr>
                      <a:r>
                        <a:rPr lang="en-US" sz="1600" dirty="0">
                          <a:solidFill>
                            <a:schemeClr val="tx1"/>
                          </a:solidFill>
                          <a:effectLst/>
                        </a:rPr>
                        <a:t>30</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8.4</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dirty="0">
                          <a:effectLst/>
                        </a:rPr>
                        <a:t>(5.18, 11.62)</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95003">
                <a:tc>
                  <a:txBody>
                    <a:bodyPr/>
                    <a:lstStyle/>
                    <a:p>
                      <a:pPr marL="0" marR="0" algn="ctr">
                        <a:lnSpc>
                          <a:spcPct val="150000"/>
                        </a:lnSpc>
                        <a:spcBef>
                          <a:spcPts val="0"/>
                        </a:spcBef>
                        <a:spcAft>
                          <a:spcPts val="0"/>
                        </a:spcAft>
                      </a:pPr>
                      <a:r>
                        <a:rPr lang="en-US" sz="1600" dirty="0">
                          <a:solidFill>
                            <a:schemeClr val="tx1"/>
                          </a:solidFill>
                          <a:effectLst/>
                        </a:rPr>
                        <a:t>35</a:t>
                      </a:r>
                      <a:endParaRPr lang="en-US"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50000"/>
                        </a:lnSpc>
                        <a:spcBef>
                          <a:spcPts val="0"/>
                        </a:spcBef>
                        <a:spcAft>
                          <a:spcPts val="0"/>
                        </a:spcAft>
                      </a:pPr>
                      <a:r>
                        <a:rPr lang="en-US" sz="1600" dirty="0">
                          <a:effectLst/>
                        </a:rPr>
                        <a:t>9.5</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US" sz="1600" dirty="0">
                          <a:effectLst/>
                        </a:rPr>
                        <a:t>(6.07, 12.88)</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698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405308"/>
            <a:ext cx="9728791" cy="694515"/>
          </a:xfrm>
        </p:spPr>
        <p:txBody>
          <a:bodyPr>
            <a:noAutofit/>
          </a:bodyPr>
          <a:lstStyle/>
          <a:p>
            <a:r>
              <a:rPr lang="en-US" sz="3600" dirty="0"/>
              <a:t>Trial Design Proposal for HIV Prevention Trials</a:t>
            </a:r>
          </a:p>
        </p:txBody>
      </p:sp>
      <p:sp>
        <p:nvSpPr>
          <p:cNvPr id="3" name="Content Placeholder 2"/>
          <p:cNvSpPr>
            <a:spLocks noGrp="1"/>
          </p:cNvSpPr>
          <p:nvPr>
            <p:ph idx="1"/>
          </p:nvPr>
        </p:nvSpPr>
        <p:spPr>
          <a:xfrm>
            <a:off x="534797" y="1270530"/>
            <a:ext cx="11122405" cy="4872467"/>
          </a:xfrm>
        </p:spPr>
        <p:txBody>
          <a:bodyPr>
            <a:noAutofit/>
          </a:bodyPr>
          <a:lstStyle/>
          <a:p>
            <a:r>
              <a:rPr lang="en-US" sz="2400" dirty="0"/>
              <a:t>Active-Controlled Trials with F/TDF or current standard</a:t>
            </a:r>
          </a:p>
          <a:p>
            <a:r>
              <a:rPr lang="en-US" sz="2400" dirty="0"/>
              <a:t>Compare safety of the two regimens and new HIV infections powered for a level of precision but not for traditional non-inferiority</a:t>
            </a:r>
          </a:p>
          <a:p>
            <a:r>
              <a:rPr lang="en-US" sz="2400" dirty="0"/>
              <a:t>Define a stringent threshold of an acceptable rate of HIV infection, (e.g., 0.8-1.0 per 100 PY) </a:t>
            </a:r>
          </a:p>
          <a:p>
            <a:r>
              <a:rPr lang="en-US" sz="2400" dirty="0"/>
              <a:t>Define an acceptable difference between new agent and F/TDF (e.g., 0.5/100 PY)</a:t>
            </a:r>
          </a:p>
          <a:p>
            <a:r>
              <a:rPr lang="en-US" sz="2400" dirty="0"/>
              <a:t>Choose trial sites with high-risk individuals: epidemiologic and other data</a:t>
            </a:r>
          </a:p>
          <a:p>
            <a:r>
              <a:rPr lang="en-US" sz="2400" dirty="0"/>
              <a:t>Use two or more methods to estimate HIV incidence off </a:t>
            </a:r>
            <a:r>
              <a:rPr lang="en-US" sz="2400" dirty="0" err="1"/>
              <a:t>PrEP.</a:t>
            </a:r>
            <a:r>
              <a:rPr lang="en-US" sz="2400" dirty="0"/>
              <a:t>  Examples:</a:t>
            </a:r>
          </a:p>
          <a:p>
            <a:pPr lvl="1"/>
            <a:r>
              <a:rPr lang="en-US" sz="2000" dirty="0"/>
              <a:t>Collect data on Rectal GC and other STIs to assess risk of HIV (based on previous correlations)</a:t>
            </a:r>
          </a:p>
          <a:p>
            <a:pPr lvl="1"/>
            <a:r>
              <a:rPr lang="en-US" sz="2000" dirty="0"/>
              <a:t>Look at epidemiologic seroconversion data from the same site areas/time period</a:t>
            </a:r>
          </a:p>
          <a:p>
            <a:r>
              <a:rPr lang="en-US" sz="2400" dirty="0"/>
              <a:t>Consider other controls/thresholds. Ex: rate of failure among adherent by PK assessment no greater than 1/1000</a:t>
            </a:r>
          </a:p>
          <a:p>
            <a:pPr lvl="1"/>
            <a:endParaRPr lang="en-US" sz="2000" dirty="0"/>
          </a:p>
          <a:p>
            <a:endParaRPr lang="en-US" sz="2400" dirty="0"/>
          </a:p>
          <a:p>
            <a:endParaRPr lang="en-US" sz="2000" dirty="0"/>
          </a:p>
        </p:txBody>
      </p:sp>
      <p:sp>
        <p:nvSpPr>
          <p:cNvPr id="4" name="Slide Number Placeholder 3"/>
          <p:cNvSpPr>
            <a:spLocks noGrp="1"/>
          </p:cNvSpPr>
          <p:nvPr>
            <p:ph type="sldNum" sz="quarter" idx="12"/>
          </p:nvPr>
        </p:nvSpPr>
        <p:spPr/>
        <p:txBody>
          <a:bodyPr/>
          <a:lstStyle/>
          <a:p>
            <a:fld id="{2066355A-084C-D24E-9AD2-7E4FC41EA627}" type="slidenum">
              <a:rPr lang="en-US" smtClean="0"/>
              <a:t>19</a:t>
            </a:fld>
            <a:endParaRPr lang="en-US" dirty="0"/>
          </a:p>
        </p:txBody>
      </p:sp>
    </p:spTree>
    <p:extLst>
      <p:ext uri="{BB962C8B-B14F-4D97-AF65-F5344CB8AC3E}">
        <p14:creationId xmlns:p14="http://schemas.microsoft.com/office/powerpoint/2010/main" val="27965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39276"/>
            <a:ext cx="7772400" cy="1470025"/>
          </a:xfrm>
        </p:spPr>
        <p:txBody>
          <a:bodyPr>
            <a:normAutofit fontScale="90000"/>
          </a:bodyPr>
          <a:lstStyle/>
          <a:p>
            <a:br>
              <a:rPr lang="en-US" dirty="0"/>
            </a:br>
            <a:br>
              <a:rPr lang="en-US" dirty="0"/>
            </a:br>
            <a:r>
              <a:rPr lang="en-US" dirty="0"/>
              <a:t>Regulatory Perspectives for Streamlining HIV Prevention Trials</a:t>
            </a:r>
            <a:br>
              <a:rPr lang="en-US" dirty="0"/>
            </a:br>
            <a:br>
              <a:rPr lang="en-US" dirty="0"/>
            </a:br>
            <a:endParaRPr lang="en-US" dirty="0"/>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fld id="{9DDEC835-A1F6-4295-8644-6BA55A3386FC}" type="slidenum">
              <a:rPr lang="en-US" sz="1800" smtClean="0"/>
              <a:t>2</a:t>
            </a:fld>
            <a:endParaRPr lang="en-US" sz="1800" dirty="0"/>
          </a:p>
        </p:txBody>
      </p:sp>
      <p:sp>
        <p:nvSpPr>
          <p:cNvPr id="3" name="TextBox 2"/>
          <p:cNvSpPr txBox="1"/>
          <p:nvPr/>
        </p:nvSpPr>
        <p:spPr>
          <a:xfrm>
            <a:off x="3746626" y="3447775"/>
            <a:ext cx="4800600" cy="1200329"/>
          </a:xfrm>
          <a:prstGeom prst="rect">
            <a:avLst/>
          </a:prstGeom>
          <a:noFill/>
        </p:spPr>
        <p:txBody>
          <a:bodyPr wrap="square" rtlCol="0">
            <a:spAutoFit/>
          </a:bodyPr>
          <a:lstStyle/>
          <a:p>
            <a:pPr algn="ctr"/>
            <a:r>
              <a:rPr lang="en-US" sz="2400" dirty="0"/>
              <a:t>Jeff Murray, M.D., M.P.H.</a:t>
            </a:r>
          </a:p>
          <a:p>
            <a:pPr algn="ctr"/>
            <a:r>
              <a:rPr lang="en-US" sz="2400" dirty="0"/>
              <a:t>Division of Antiviral Products</a:t>
            </a:r>
          </a:p>
          <a:p>
            <a:pPr algn="ctr"/>
            <a:r>
              <a:rPr lang="en-US" sz="2400" dirty="0"/>
              <a:t>U.S. Food and Drug Administration</a:t>
            </a:r>
          </a:p>
        </p:txBody>
      </p:sp>
    </p:spTree>
    <p:extLst>
      <p:ext uri="{BB962C8B-B14F-4D97-AF65-F5344CB8AC3E}">
        <p14:creationId xmlns:p14="http://schemas.microsoft.com/office/powerpoint/2010/main" val="415205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417128"/>
            <a:ext cx="8509103" cy="926020"/>
          </a:xfrm>
        </p:spPr>
        <p:txBody>
          <a:bodyPr/>
          <a:lstStyle/>
          <a:p>
            <a:r>
              <a:rPr lang="en-US" dirty="0"/>
              <a:t>Conclusions</a:t>
            </a:r>
          </a:p>
        </p:txBody>
      </p:sp>
      <p:sp>
        <p:nvSpPr>
          <p:cNvPr id="3" name="Content Placeholder 2"/>
          <p:cNvSpPr>
            <a:spLocks noGrp="1"/>
          </p:cNvSpPr>
          <p:nvPr>
            <p:ph idx="1"/>
          </p:nvPr>
        </p:nvSpPr>
        <p:spPr>
          <a:xfrm>
            <a:off x="1584251" y="1338034"/>
            <a:ext cx="9197163" cy="4573668"/>
          </a:xfrm>
        </p:spPr>
        <p:txBody>
          <a:bodyPr>
            <a:normAutofit fontScale="92500" lnSpcReduction="20000"/>
          </a:bodyPr>
          <a:lstStyle/>
          <a:p>
            <a:r>
              <a:rPr lang="en-US" dirty="0"/>
              <a:t>New trial design options are needed to ensure a robust HIV prevention pipeline</a:t>
            </a:r>
          </a:p>
          <a:p>
            <a:r>
              <a:rPr lang="en-US" dirty="0"/>
              <a:t>This presentation discussed one proposal analogous to a Pearl Index for HCs.  It makes use of both external and active controls</a:t>
            </a:r>
          </a:p>
          <a:p>
            <a:r>
              <a:rPr lang="en-US" dirty="0"/>
              <a:t>Further work is needed to estimate the HIV incidence off </a:t>
            </a:r>
            <a:r>
              <a:rPr lang="en-US" dirty="0" err="1"/>
              <a:t>PrEP</a:t>
            </a:r>
            <a:r>
              <a:rPr lang="en-US" dirty="0"/>
              <a:t> and to develop acceptable clinical thresholds for trial success</a:t>
            </a:r>
          </a:p>
          <a:p>
            <a:r>
              <a:rPr lang="en-US" dirty="0"/>
              <a:t>An HIV Index approach will need to evolve over time as HIV treatment and prevention approaches change the clinical landscape.  </a:t>
            </a:r>
          </a:p>
        </p:txBody>
      </p:sp>
    </p:spTree>
    <p:extLst>
      <p:ext uri="{BB962C8B-B14F-4D97-AF65-F5344CB8AC3E}">
        <p14:creationId xmlns:p14="http://schemas.microsoft.com/office/powerpoint/2010/main" val="94429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8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914400"/>
          </a:xfrm>
        </p:spPr>
        <p:txBody>
          <a:bodyPr>
            <a:normAutofit fontScale="90000"/>
          </a:bodyPr>
          <a:lstStyle/>
          <a:p>
            <a:r>
              <a:rPr lang="en-US" dirty="0"/>
              <a:t>8 Trials Identified</a:t>
            </a:r>
            <a:br>
              <a:rPr lang="en-US" dirty="0"/>
            </a:br>
            <a:r>
              <a:rPr lang="en-US" dirty="0"/>
              <a:t>Rectal GC and HIV Incidence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1332503"/>
              </p:ext>
            </p:extLst>
          </p:nvPr>
        </p:nvGraphicFramePr>
        <p:xfrm>
          <a:off x="908756" y="1636890"/>
          <a:ext cx="10374488" cy="4188177"/>
        </p:xfrm>
        <a:graphic>
          <a:graphicData uri="http://schemas.openxmlformats.org/drawingml/2006/table">
            <a:tbl>
              <a:tblPr>
                <a:tableStyleId>{5C22544A-7EE6-4342-B048-85BDC9FD1C3A}</a:tableStyleId>
              </a:tblPr>
              <a:tblGrid>
                <a:gridCol w="3051321">
                  <a:extLst>
                    <a:ext uri="{9D8B030D-6E8A-4147-A177-3AD203B41FA5}">
                      <a16:colId xmlns:a16="http://schemas.microsoft.com/office/drawing/2014/main" val="20000"/>
                    </a:ext>
                  </a:extLst>
                </a:gridCol>
                <a:gridCol w="2803589">
                  <a:extLst>
                    <a:ext uri="{9D8B030D-6E8A-4147-A177-3AD203B41FA5}">
                      <a16:colId xmlns:a16="http://schemas.microsoft.com/office/drawing/2014/main" val="20001"/>
                    </a:ext>
                  </a:extLst>
                </a:gridCol>
                <a:gridCol w="2688787">
                  <a:extLst>
                    <a:ext uri="{9D8B030D-6E8A-4147-A177-3AD203B41FA5}">
                      <a16:colId xmlns:a16="http://schemas.microsoft.com/office/drawing/2014/main" val="20002"/>
                    </a:ext>
                  </a:extLst>
                </a:gridCol>
                <a:gridCol w="1830791">
                  <a:extLst>
                    <a:ext uri="{9D8B030D-6E8A-4147-A177-3AD203B41FA5}">
                      <a16:colId xmlns:a16="http://schemas.microsoft.com/office/drawing/2014/main" val="20003"/>
                    </a:ext>
                  </a:extLst>
                </a:gridCol>
              </a:tblGrid>
              <a:tr h="1018123">
                <a:tc>
                  <a:txBody>
                    <a:bodyPr/>
                    <a:lstStyle/>
                    <a:p>
                      <a:pPr algn="ctr" fontAlgn="b"/>
                      <a:r>
                        <a:rPr lang="en-US" sz="2000" b="1" u="none" strike="noStrike" dirty="0">
                          <a:effectLst/>
                        </a:rPr>
                        <a:t>Rectal GC incidence </a:t>
                      </a:r>
                    </a:p>
                    <a:p>
                      <a:pPr algn="ctr" fontAlgn="b"/>
                      <a:r>
                        <a:rPr lang="en-US" sz="1400" b="0" u="none" strike="noStrike" dirty="0">
                          <a:effectLst/>
                        </a:rPr>
                        <a:t>(per 100 PY)</a:t>
                      </a:r>
                      <a:endParaRPr lang="en-US" sz="1400" b="0" i="0" u="none" strike="noStrike" dirty="0">
                        <a:solidFill>
                          <a:srgbClr val="000000"/>
                        </a:solidFill>
                        <a:effectLst/>
                        <a:latin typeface="Calibri"/>
                      </a:endParaRPr>
                    </a:p>
                  </a:txBody>
                  <a:tcPr marL="7620" marR="7620" marT="7620" marB="0" anchor="ctr"/>
                </a:tc>
                <a:tc>
                  <a:txBody>
                    <a:bodyPr/>
                    <a:lstStyle/>
                    <a:p>
                      <a:pPr algn="ctr" fontAlgn="b"/>
                      <a:r>
                        <a:rPr lang="en-US" sz="2000" b="1" u="none" strike="noStrike" dirty="0">
                          <a:effectLst/>
                        </a:rPr>
                        <a:t>HIV incidence </a:t>
                      </a:r>
                      <a:r>
                        <a:rPr lang="en-US" sz="1400" b="0" u="none" strike="noStrike" dirty="0">
                          <a:effectLst/>
                        </a:rPr>
                        <a:t>(per/100 PY)</a:t>
                      </a:r>
                      <a:endParaRPr lang="en-US" sz="1400" b="0" i="0" u="none" strike="noStrike" dirty="0">
                        <a:solidFill>
                          <a:srgbClr val="000000"/>
                        </a:solidFill>
                        <a:effectLst/>
                        <a:latin typeface="Calibri"/>
                      </a:endParaRPr>
                    </a:p>
                  </a:txBody>
                  <a:tcPr marL="7620" marR="7620" marT="7620" marB="0" anchor="ctr"/>
                </a:tc>
                <a:tc>
                  <a:txBody>
                    <a:bodyPr/>
                    <a:lstStyle/>
                    <a:p>
                      <a:pPr algn="ctr" fontAlgn="b"/>
                      <a:r>
                        <a:rPr lang="en-US" sz="2000" b="1" u="none" strike="noStrike" dirty="0">
                          <a:effectLst/>
                        </a:rPr>
                        <a:t>Source</a:t>
                      </a:r>
                      <a:endParaRPr lang="en-US" sz="2000" b="1" i="0" u="none" strike="noStrike" dirty="0">
                        <a:solidFill>
                          <a:srgbClr val="000000"/>
                        </a:solidFill>
                        <a:effectLst/>
                        <a:latin typeface="Calibri"/>
                      </a:endParaRPr>
                    </a:p>
                  </a:txBody>
                  <a:tcPr marL="7620" marR="7620" marT="7620" marB="0" anchor="ctr"/>
                </a:tc>
                <a:tc>
                  <a:txBody>
                    <a:bodyPr/>
                    <a:lstStyle/>
                    <a:p>
                      <a:pPr algn="ctr" fontAlgn="b"/>
                      <a:r>
                        <a:rPr lang="en-US" sz="2000" b="1" u="none" strike="noStrike" dirty="0">
                          <a:effectLst/>
                        </a:rPr>
                        <a:t>Location</a:t>
                      </a:r>
                      <a:endParaRPr lang="en-US" sz="2000" b="1"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385519">
                <a:tc>
                  <a:txBody>
                    <a:bodyPr/>
                    <a:lstStyle/>
                    <a:p>
                      <a:pPr algn="ctr" fontAlgn="b"/>
                      <a:r>
                        <a:rPr lang="en-US" sz="2000" u="none" strike="noStrike" dirty="0">
                          <a:effectLst/>
                        </a:rPr>
                        <a:t>2.3</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dirty="0">
                          <a:effectLst/>
                        </a:rPr>
                        <a:t>0.9</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err="1">
                          <a:effectLst/>
                        </a:rPr>
                        <a:t>Jin</a:t>
                      </a:r>
                      <a:r>
                        <a:rPr lang="en-US" sz="2000" u="none" strike="noStrike" dirty="0">
                          <a:effectLst/>
                        </a:rPr>
                        <a:t> 2010</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Australia</a:t>
                      </a:r>
                      <a:endParaRPr lang="en-US" sz="20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385519">
                <a:tc>
                  <a:txBody>
                    <a:bodyPr/>
                    <a:lstStyle/>
                    <a:p>
                      <a:pPr algn="ctr" fontAlgn="b"/>
                      <a:r>
                        <a:rPr lang="en-US" sz="2000" u="none" strike="noStrike" dirty="0">
                          <a:effectLst/>
                        </a:rPr>
                        <a:t>3.5</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dirty="0">
                          <a:effectLst/>
                        </a:rPr>
                        <a:t>2.5</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EXPLORE 2006</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a:effectLst/>
                        </a:rPr>
                        <a:t>US</a:t>
                      </a:r>
                      <a:endParaRPr lang="en-US" sz="20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385519">
                <a:tc>
                  <a:txBody>
                    <a:bodyPr/>
                    <a:lstStyle/>
                    <a:p>
                      <a:pPr algn="ctr" fontAlgn="b"/>
                      <a:r>
                        <a:rPr lang="en-US" sz="2000" u="none" strike="noStrike" dirty="0">
                          <a:effectLst/>
                        </a:rPr>
                        <a:t>10.1</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a:effectLst/>
                        </a:rPr>
                        <a:t>3.6</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Castillo 2015</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Peru</a:t>
                      </a:r>
                      <a:endParaRPr lang="en-US" sz="20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85519">
                <a:tc>
                  <a:txBody>
                    <a:bodyPr/>
                    <a:lstStyle/>
                    <a:p>
                      <a:pPr algn="ctr" fontAlgn="b"/>
                      <a:r>
                        <a:rPr lang="en-US" sz="2000" u="none" strike="noStrike" dirty="0">
                          <a:effectLst/>
                        </a:rPr>
                        <a:t>6.2</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a:effectLst/>
                        </a:rPr>
                        <a:t>3.8</a:t>
                      </a:r>
                      <a:endParaRPr lang="en-US" sz="2000" b="0" i="0" u="none" strike="noStrike">
                        <a:solidFill>
                          <a:srgbClr val="000000"/>
                        </a:solidFill>
                        <a:effectLst/>
                        <a:latin typeface="Calibri"/>
                      </a:endParaRPr>
                    </a:p>
                  </a:txBody>
                  <a:tcPr marL="7620" marR="7620" marT="7620" marB="0" anchor="b"/>
                </a:tc>
                <a:tc>
                  <a:txBody>
                    <a:bodyPr/>
                    <a:lstStyle/>
                    <a:p>
                      <a:pPr algn="l" fontAlgn="b"/>
                      <a:r>
                        <a:rPr lang="en-US" sz="2000" u="none" strike="noStrike" dirty="0">
                          <a:effectLst/>
                        </a:rPr>
                        <a:t>Kelley 2015</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US</a:t>
                      </a:r>
                      <a:endParaRPr lang="en-US" sz="20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385519">
                <a:tc>
                  <a:txBody>
                    <a:bodyPr/>
                    <a:lstStyle/>
                    <a:p>
                      <a:pPr algn="ctr" fontAlgn="b"/>
                      <a:r>
                        <a:rPr lang="en-US" sz="2000" u="none" strike="noStrike" dirty="0">
                          <a:effectLst/>
                        </a:rPr>
                        <a:t>16.1</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dirty="0">
                          <a:effectLst/>
                        </a:rPr>
                        <a:t>6.4</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PLOS 2016</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US young</a:t>
                      </a:r>
                      <a:endParaRPr lang="en-US" sz="20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385519">
                <a:tc>
                  <a:txBody>
                    <a:bodyPr/>
                    <a:lstStyle/>
                    <a:p>
                      <a:pPr algn="ctr" fontAlgn="b"/>
                      <a:r>
                        <a:rPr lang="en-US" sz="2000" b="0" i="0" u="none" strike="noStrike" dirty="0">
                          <a:solidFill>
                            <a:srgbClr val="000000"/>
                          </a:solidFill>
                          <a:effectLst/>
                          <a:latin typeface="Calibri"/>
                        </a:rPr>
                        <a:t>15.5</a:t>
                      </a:r>
                    </a:p>
                  </a:txBody>
                  <a:tcPr marL="7620" marR="7620" marT="7620"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IPERGAY</a:t>
                      </a:r>
                      <a:r>
                        <a:rPr lang="en-US" sz="2000" u="none" strike="noStrike" baseline="0" dirty="0">
                          <a:effectLst/>
                        </a:rPr>
                        <a:t> 2015</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France</a:t>
                      </a:r>
                      <a:endParaRPr lang="en-US" sz="20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471421">
                <a:tc>
                  <a:txBody>
                    <a:bodyPr/>
                    <a:lstStyle/>
                    <a:p>
                      <a:pPr algn="ctr" fontAlgn="b"/>
                      <a:r>
                        <a:rPr lang="en-US" sz="2000" u="none" strike="noStrike" dirty="0">
                          <a:effectLst/>
                        </a:rPr>
                        <a:t>33.1</a:t>
                      </a:r>
                      <a:endParaRPr lang="en-US" sz="2000" b="0" i="0" u="none" strike="noStrike" dirty="0">
                        <a:solidFill>
                          <a:srgbClr val="000000"/>
                        </a:solidFill>
                        <a:effectLst/>
                        <a:latin typeface="Calibri"/>
                      </a:endParaRPr>
                    </a:p>
                  </a:txBody>
                  <a:tcPr marL="7620" marR="7620" marT="7620"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PROUD 2016</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u="none" strike="noStrike" dirty="0">
                          <a:effectLst/>
                        </a:rPr>
                        <a:t>UK</a:t>
                      </a:r>
                      <a:endParaRPr lang="en-US" sz="20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385519">
                <a:tc>
                  <a:txBody>
                    <a:bodyPr/>
                    <a:lstStyle/>
                    <a:p>
                      <a:pPr algn="ctr" fontAlgn="b"/>
                      <a:r>
                        <a:rPr lang="en-US" sz="2000" b="0" i="0" u="none" strike="noStrike" dirty="0">
                          <a:solidFill>
                            <a:srgbClr val="000000"/>
                          </a:solidFill>
                          <a:effectLst/>
                          <a:latin typeface="Calibri"/>
                        </a:rPr>
                        <a:t>33</a:t>
                      </a:r>
                    </a:p>
                  </a:txBody>
                  <a:tcPr marL="7620" marR="7620" marT="7620" marB="0" anchor="b"/>
                </a:tc>
                <a:tc>
                  <a:txBody>
                    <a:bodyPr/>
                    <a:lstStyle/>
                    <a:p>
                      <a:pPr algn="ctr" fontAlgn="b"/>
                      <a:r>
                        <a:rPr lang="en-US" sz="2000" b="0" i="0" u="none" strike="noStrike" dirty="0">
                          <a:solidFill>
                            <a:srgbClr val="000000"/>
                          </a:solidFill>
                          <a:effectLst/>
                          <a:latin typeface="Calibri"/>
                        </a:rPr>
                        <a:t>8.3</a:t>
                      </a:r>
                    </a:p>
                  </a:txBody>
                  <a:tcPr marL="7620" marR="7620" marT="7620" marB="0" anchor="b"/>
                </a:tc>
                <a:tc>
                  <a:txBody>
                    <a:bodyPr/>
                    <a:lstStyle/>
                    <a:p>
                      <a:pPr algn="l" fontAlgn="b"/>
                      <a:r>
                        <a:rPr lang="en-US" sz="2000" b="0" i="0" u="none" strike="noStrike" dirty="0" err="1">
                          <a:solidFill>
                            <a:srgbClr val="000000"/>
                          </a:solidFill>
                          <a:effectLst/>
                          <a:latin typeface="Calibri"/>
                        </a:rPr>
                        <a:t>Girometti</a:t>
                      </a:r>
                      <a:r>
                        <a:rPr lang="en-US" sz="2000" b="0" i="0" u="none" strike="noStrike" baseline="0" dirty="0">
                          <a:solidFill>
                            <a:srgbClr val="000000"/>
                          </a:solidFill>
                          <a:effectLst/>
                          <a:latin typeface="Calibri"/>
                        </a:rPr>
                        <a:t> 2017</a:t>
                      </a:r>
                      <a:endParaRPr lang="en-US" sz="2000" b="0" i="0" u="none" strike="noStrike" dirty="0">
                        <a:solidFill>
                          <a:srgbClr val="000000"/>
                        </a:solidFill>
                        <a:effectLst/>
                        <a:latin typeface="Calibri"/>
                      </a:endParaRPr>
                    </a:p>
                  </a:txBody>
                  <a:tcPr marL="7620" marR="7620" marT="7620" marB="0" anchor="b"/>
                </a:tc>
                <a:tc>
                  <a:txBody>
                    <a:bodyPr/>
                    <a:lstStyle/>
                    <a:p>
                      <a:pPr algn="l" fontAlgn="b"/>
                      <a:r>
                        <a:rPr lang="en-US" sz="2000" b="0" i="0" u="none" strike="noStrike" dirty="0">
                          <a:solidFill>
                            <a:srgbClr val="000000"/>
                          </a:solidFill>
                          <a:effectLst/>
                          <a:latin typeface="Calibri"/>
                        </a:rPr>
                        <a:t>UK</a:t>
                      </a:r>
                    </a:p>
                  </a:txBody>
                  <a:tcPr marL="7620" marR="7620" marT="762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20835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243" y="464282"/>
            <a:ext cx="8509103" cy="926020"/>
          </a:xfrm>
        </p:spPr>
        <p:txBody>
          <a:bodyPr>
            <a:noAutofit/>
          </a:bodyPr>
          <a:lstStyle/>
          <a:p>
            <a:r>
              <a:rPr lang="en-US" sz="3600" dirty="0"/>
              <a:t>Is there a correlation between </a:t>
            </a:r>
            <a:br>
              <a:rPr lang="en-US" sz="3600" dirty="0"/>
            </a:br>
            <a:r>
              <a:rPr lang="en-US" sz="3600" dirty="0"/>
              <a:t>Rectal GC and HIV Incidence in MSM?</a:t>
            </a:r>
          </a:p>
        </p:txBody>
      </p:sp>
      <p:sp>
        <p:nvSpPr>
          <p:cNvPr id="3" name="Content Placeholder 2"/>
          <p:cNvSpPr>
            <a:spLocks noGrp="1"/>
          </p:cNvSpPr>
          <p:nvPr>
            <p:ph idx="1"/>
          </p:nvPr>
        </p:nvSpPr>
        <p:spPr/>
        <p:txBody>
          <a:bodyPr>
            <a:normAutofit/>
          </a:bodyPr>
          <a:lstStyle/>
          <a:p>
            <a:r>
              <a:rPr lang="en-US" dirty="0"/>
              <a:t>Analysis performed to summarize rates of HIV and rectal GC in MSM, not using </a:t>
            </a:r>
            <a:r>
              <a:rPr lang="en-US" dirty="0" err="1"/>
              <a:t>PrEP</a:t>
            </a:r>
            <a:r>
              <a:rPr lang="en-US" dirty="0"/>
              <a:t>, in published trials</a:t>
            </a:r>
          </a:p>
          <a:p>
            <a:r>
              <a:rPr lang="en-US" dirty="0" err="1"/>
              <a:t>PubMedLiterature</a:t>
            </a:r>
            <a:r>
              <a:rPr lang="en-US" dirty="0"/>
              <a:t> search: </a:t>
            </a:r>
            <a:r>
              <a:rPr lang="en-US" dirty="0" err="1"/>
              <a:t>MeSH</a:t>
            </a:r>
            <a:r>
              <a:rPr lang="en-US" dirty="0"/>
              <a:t> terms ‘gonorrhea’ and ‘HIV’; </a:t>
            </a:r>
          </a:p>
          <a:p>
            <a:r>
              <a:rPr lang="en-US" dirty="0"/>
              <a:t>Limited to:  at-risk MSM, published in 2000-2017</a:t>
            </a:r>
          </a:p>
          <a:p>
            <a:r>
              <a:rPr lang="en-US" dirty="0"/>
              <a:t>1550+ publications</a:t>
            </a:r>
          </a:p>
          <a:p>
            <a:r>
              <a:rPr lang="en-US" dirty="0"/>
              <a:t>From these we identified 9 trials that collected HIV, and rectal GC incidence data</a:t>
            </a:r>
          </a:p>
          <a:p>
            <a:endParaRPr lang="en-US" dirty="0"/>
          </a:p>
        </p:txBody>
      </p:sp>
    </p:spTree>
    <p:extLst>
      <p:ext uri="{BB962C8B-B14F-4D97-AF65-F5344CB8AC3E}">
        <p14:creationId xmlns:p14="http://schemas.microsoft.com/office/powerpoint/2010/main" val="2280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FA2C-80F8-4033-9FAA-F20AB5915AFD}"/>
              </a:ext>
            </a:extLst>
          </p:cNvPr>
          <p:cNvSpPr>
            <a:spLocks noGrp="1"/>
          </p:cNvSpPr>
          <p:nvPr>
            <p:ph type="title"/>
          </p:nvPr>
        </p:nvSpPr>
        <p:spPr>
          <a:xfrm>
            <a:off x="863347" y="477839"/>
            <a:ext cx="10691084" cy="1143000"/>
          </a:xfrm>
        </p:spPr>
        <p:txBody>
          <a:bodyPr>
            <a:normAutofit fontScale="90000"/>
          </a:bodyPr>
          <a:lstStyle/>
          <a:p>
            <a:r>
              <a:rPr lang="en-US" dirty="0"/>
              <a:t>MSM Historical Evidence: NI Margin for Relative Risk (Rate Ratio)</a:t>
            </a:r>
            <a:br>
              <a:rPr lang="en-US" dirty="0"/>
            </a:br>
            <a:endParaRPr lang="en-US" dirty="0"/>
          </a:p>
        </p:txBody>
      </p:sp>
      <p:pic>
        <p:nvPicPr>
          <p:cNvPr id="3" name="Picture 1">
            <a:extLst>
              <a:ext uri="{FF2B5EF4-FFF2-40B4-BE49-F238E27FC236}">
                <a16:creationId xmlns:a16="http://schemas.microsoft.com/office/drawing/2014/main" id="{5BEE40E3-249A-46B1-A37C-3759A5F69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580" y="1512711"/>
            <a:ext cx="9002128" cy="415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0E5CAE-6E37-4B3E-902C-D9403B92B1E7}"/>
              </a:ext>
            </a:extLst>
          </p:cNvPr>
          <p:cNvPicPr>
            <a:picLocks noChangeAspect="1"/>
          </p:cNvPicPr>
          <p:nvPr/>
        </p:nvPicPr>
        <p:blipFill>
          <a:blip r:embed="rId4"/>
          <a:stretch>
            <a:fillRect/>
          </a:stretch>
        </p:blipFill>
        <p:spPr>
          <a:xfrm>
            <a:off x="1257580" y="5136444"/>
            <a:ext cx="9091128" cy="942780"/>
          </a:xfrm>
          <a:prstGeom prst="rect">
            <a:avLst/>
          </a:prstGeom>
        </p:spPr>
      </p:pic>
    </p:spTree>
    <p:extLst>
      <p:ext uri="{BB962C8B-B14F-4D97-AF65-F5344CB8AC3E}">
        <p14:creationId xmlns:p14="http://schemas.microsoft.com/office/powerpoint/2010/main" val="428434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7214" name="Rectangle 62"/>
          <p:cNvSpPr>
            <a:spLocks noChangeArrowheads="1"/>
          </p:cNvSpPr>
          <p:nvPr/>
        </p:nvSpPr>
        <p:spPr bwMode="auto">
          <a:xfrm flipH="1">
            <a:off x="7239000" y="2705101"/>
            <a:ext cx="76200" cy="2879725"/>
          </a:xfrm>
          <a:prstGeom prst="rect">
            <a:avLst/>
          </a:prstGeom>
          <a:solidFill>
            <a:srgbClr val="33CC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buFontTx/>
              <a:buNone/>
            </a:pPr>
            <a:endParaRPr lang="en-US" altLang="en-US">
              <a:solidFill>
                <a:srgbClr val="FF0000"/>
              </a:solidFill>
            </a:endParaRPr>
          </a:p>
        </p:txBody>
      </p:sp>
      <p:grpSp>
        <p:nvGrpSpPr>
          <p:cNvPr id="817395" name="Group 243"/>
          <p:cNvGrpSpPr>
            <a:grpSpLocks/>
          </p:cNvGrpSpPr>
          <p:nvPr/>
        </p:nvGrpSpPr>
        <p:grpSpPr bwMode="auto">
          <a:xfrm>
            <a:off x="6495560" y="2419351"/>
            <a:ext cx="852568" cy="3184525"/>
            <a:chOff x="2941" y="1488"/>
            <a:chExt cx="732" cy="2006"/>
          </a:xfrm>
          <a:solidFill>
            <a:schemeClr val="bg2">
              <a:lumMod val="90000"/>
            </a:schemeClr>
          </a:solidFill>
        </p:grpSpPr>
        <p:sp>
          <p:nvSpPr>
            <p:cNvPr id="16442" name="Rectangle 238"/>
            <p:cNvSpPr>
              <a:spLocks noChangeArrowheads="1"/>
            </p:cNvSpPr>
            <p:nvPr/>
          </p:nvSpPr>
          <p:spPr bwMode="auto">
            <a:xfrm flipH="1">
              <a:off x="2941" y="1584"/>
              <a:ext cx="732" cy="1910"/>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43" name="AutoShape 239"/>
            <p:cNvSpPr>
              <a:spLocks/>
            </p:cNvSpPr>
            <p:nvPr/>
          </p:nvSpPr>
          <p:spPr bwMode="auto">
            <a:xfrm rot="5400000" flipH="1">
              <a:off x="3439" y="1315"/>
              <a:ext cx="44" cy="390"/>
            </a:xfrm>
            <a:prstGeom prst="rightBrace">
              <a:avLst>
                <a:gd name="adj1" fmla="val 61111"/>
                <a:gd name="adj2" fmla="val 50000"/>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endParaRPr lang="en-US" altLang="en-US" sz="2200" b="1" baseline="-25000">
                <a:solidFill>
                  <a:srgbClr val="FF0000"/>
                </a:solidFill>
              </a:endParaRPr>
            </a:p>
          </p:txBody>
        </p:sp>
      </p:grpSp>
      <p:sp>
        <p:nvSpPr>
          <p:cNvPr id="16389" name="Rectangle 55"/>
          <p:cNvSpPr>
            <a:spLocks noChangeArrowheads="1"/>
          </p:cNvSpPr>
          <p:nvPr/>
        </p:nvSpPr>
        <p:spPr bwMode="auto">
          <a:xfrm>
            <a:off x="1783890" y="116866"/>
            <a:ext cx="82296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en-US" altLang="ja-JP" sz="3200" dirty="0">
                <a:latin typeface="+mj-lt"/>
                <a:ea typeface="MS PGothic" panose="020B0600070205080204" pitchFamily="34" charset="-128"/>
              </a:rPr>
              <a:t>Calculating a Noninferiority (NI) Margin</a:t>
            </a:r>
          </a:p>
          <a:p>
            <a:pPr algn="ctr">
              <a:spcBef>
                <a:spcPct val="0"/>
              </a:spcBef>
              <a:buFontTx/>
              <a:buNone/>
            </a:pPr>
            <a:r>
              <a:rPr lang="en-US" altLang="ja-JP" sz="3200" dirty="0">
                <a:latin typeface="+mj-lt"/>
                <a:ea typeface="MS PGothic" panose="020B0600070205080204" pitchFamily="34" charset="-128"/>
              </a:rPr>
              <a:t>Using the Historical Treatment Effect</a:t>
            </a:r>
          </a:p>
        </p:txBody>
      </p:sp>
      <p:sp>
        <p:nvSpPr>
          <p:cNvPr id="16390" name="Line 63"/>
          <p:cNvSpPr>
            <a:spLocks noChangeShapeType="1"/>
          </p:cNvSpPr>
          <p:nvPr/>
        </p:nvSpPr>
        <p:spPr bwMode="auto">
          <a:xfrm flipH="1">
            <a:off x="3481389" y="5608638"/>
            <a:ext cx="58245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64"/>
          <p:cNvSpPr>
            <a:spLocks noChangeShapeType="1"/>
          </p:cNvSpPr>
          <p:nvPr/>
        </p:nvSpPr>
        <p:spPr bwMode="auto">
          <a:xfrm flipH="1">
            <a:off x="7316788" y="55070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Text Box 66"/>
          <p:cNvSpPr txBox="1">
            <a:spLocks noChangeArrowheads="1"/>
          </p:cNvSpPr>
          <p:nvPr/>
        </p:nvSpPr>
        <p:spPr bwMode="auto">
          <a:xfrm flipH="1">
            <a:off x="5086351" y="5651500"/>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b="1" dirty="0"/>
              <a:t>60%</a:t>
            </a:r>
          </a:p>
        </p:txBody>
      </p:sp>
      <p:sp>
        <p:nvSpPr>
          <p:cNvPr id="16394" name="Line 68"/>
          <p:cNvSpPr>
            <a:spLocks noChangeShapeType="1"/>
          </p:cNvSpPr>
          <p:nvPr/>
        </p:nvSpPr>
        <p:spPr bwMode="auto">
          <a:xfrm flipH="1">
            <a:off x="7967663" y="55070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69"/>
          <p:cNvSpPr>
            <a:spLocks noChangeShapeType="1"/>
          </p:cNvSpPr>
          <p:nvPr/>
        </p:nvSpPr>
        <p:spPr bwMode="auto">
          <a:xfrm flipH="1">
            <a:off x="8615363" y="5497513"/>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70"/>
          <p:cNvSpPr>
            <a:spLocks noChangeShapeType="1"/>
          </p:cNvSpPr>
          <p:nvPr/>
        </p:nvSpPr>
        <p:spPr bwMode="auto">
          <a:xfrm flipH="1">
            <a:off x="6061075" y="55070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71"/>
          <p:cNvSpPr>
            <a:spLocks noChangeShapeType="1"/>
          </p:cNvSpPr>
          <p:nvPr/>
        </p:nvSpPr>
        <p:spPr bwMode="auto">
          <a:xfrm flipH="1">
            <a:off x="5383213" y="55070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72"/>
          <p:cNvSpPr>
            <a:spLocks noChangeShapeType="1"/>
          </p:cNvSpPr>
          <p:nvPr/>
        </p:nvSpPr>
        <p:spPr bwMode="auto">
          <a:xfrm flipH="1">
            <a:off x="4722813" y="55006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Text Box 73"/>
          <p:cNvSpPr txBox="1">
            <a:spLocks noChangeArrowheads="1"/>
          </p:cNvSpPr>
          <p:nvPr/>
        </p:nvSpPr>
        <p:spPr bwMode="auto">
          <a:xfrm flipH="1">
            <a:off x="7092950" y="5634038"/>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0</a:t>
            </a:r>
          </a:p>
        </p:txBody>
      </p:sp>
      <p:sp>
        <p:nvSpPr>
          <p:cNvPr id="16400" name="Rectangle 74"/>
          <p:cNvSpPr>
            <a:spLocks noChangeArrowheads="1"/>
          </p:cNvSpPr>
          <p:nvPr/>
        </p:nvSpPr>
        <p:spPr bwMode="auto">
          <a:xfrm flipH="1">
            <a:off x="6404850" y="5644417"/>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b="1" dirty="0"/>
              <a:t>20%</a:t>
            </a:r>
          </a:p>
        </p:txBody>
      </p:sp>
      <p:sp>
        <p:nvSpPr>
          <p:cNvPr id="16401" name="Rectangle 76"/>
          <p:cNvSpPr>
            <a:spLocks noChangeArrowheads="1"/>
          </p:cNvSpPr>
          <p:nvPr/>
        </p:nvSpPr>
        <p:spPr bwMode="auto">
          <a:xfrm flipH="1">
            <a:off x="4421189" y="5648325"/>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b="1" dirty="0"/>
              <a:t>80%</a:t>
            </a:r>
          </a:p>
        </p:txBody>
      </p:sp>
      <p:sp>
        <p:nvSpPr>
          <p:cNvPr id="16402" name="Rectangle 79"/>
          <p:cNvSpPr>
            <a:spLocks noChangeArrowheads="1"/>
          </p:cNvSpPr>
          <p:nvPr/>
        </p:nvSpPr>
        <p:spPr bwMode="auto">
          <a:xfrm flipH="1">
            <a:off x="5738814" y="5645150"/>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000" b="1" dirty="0"/>
              <a:t>40%</a:t>
            </a:r>
          </a:p>
        </p:txBody>
      </p:sp>
      <p:sp>
        <p:nvSpPr>
          <p:cNvPr id="16403" name="Line 80"/>
          <p:cNvSpPr>
            <a:spLocks noChangeShapeType="1"/>
          </p:cNvSpPr>
          <p:nvPr/>
        </p:nvSpPr>
        <p:spPr bwMode="auto">
          <a:xfrm flipH="1">
            <a:off x="6664325" y="550703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AutoShape 109"/>
          <p:cNvSpPr>
            <a:spLocks noChangeArrowheads="1"/>
          </p:cNvSpPr>
          <p:nvPr/>
        </p:nvSpPr>
        <p:spPr bwMode="auto">
          <a:xfrm flipH="1">
            <a:off x="4244059" y="6346000"/>
            <a:ext cx="450850" cy="152400"/>
          </a:xfrm>
          <a:prstGeom prst="rightArrow">
            <a:avLst>
              <a:gd name="adj1" fmla="val 50000"/>
              <a:gd name="adj2" fmla="val 73958"/>
            </a:avLst>
          </a:prstGeom>
          <a:solidFill>
            <a:schemeClr val="tx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06" name="Text Box 110"/>
          <p:cNvSpPr txBox="1">
            <a:spLocks noChangeArrowheads="1"/>
          </p:cNvSpPr>
          <p:nvPr/>
        </p:nvSpPr>
        <p:spPr bwMode="auto">
          <a:xfrm flipH="1">
            <a:off x="5605464" y="2122488"/>
            <a:ext cx="515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800" b="1"/>
              <a:t> </a:t>
            </a:r>
          </a:p>
        </p:txBody>
      </p:sp>
      <p:sp>
        <p:nvSpPr>
          <p:cNvPr id="16407" name="Text Box 111"/>
          <p:cNvSpPr txBox="1">
            <a:spLocks noChangeArrowheads="1"/>
          </p:cNvSpPr>
          <p:nvPr/>
        </p:nvSpPr>
        <p:spPr bwMode="auto">
          <a:xfrm flipH="1">
            <a:off x="4469484" y="6216141"/>
            <a:ext cx="29654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buFontTx/>
              <a:buNone/>
            </a:pPr>
            <a:r>
              <a:rPr lang="en-US" altLang="en-US" sz="1800" b="1" dirty="0">
                <a:latin typeface="Tahoma" panose="020B0604030504040204" pitchFamily="34" charset="0"/>
              </a:rPr>
              <a:t>Control vs. Placebo</a:t>
            </a:r>
          </a:p>
        </p:txBody>
      </p:sp>
      <p:sp>
        <p:nvSpPr>
          <p:cNvPr id="16408" name="Text Box 112"/>
          <p:cNvSpPr txBox="1">
            <a:spLocks noChangeArrowheads="1"/>
          </p:cNvSpPr>
          <p:nvPr/>
        </p:nvSpPr>
        <p:spPr bwMode="auto">
          <a:xfrm flipH="1">
            <a:off x="5257800" y="1794946"/>
            <a:ext cx="35242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spcBef>
                <a:spcPct val="50000"/>
              </a:spcBef>
              <a:buFontTx/>
              <a:buNone/>
            </a:pPr>
            <a:r>
              <a:rPr lang="en-US" altLang="en-US" sz="2000" b="1" dirty="0">
                <a:solidFill>
                  <a:srgbClr val="0000CC"/>
                </a:solidFill>
                <a:latin typeface="Tahoma" panose="020B0604030504040204" pitchFamily="34" charset="0"/>
              </a:rPr>
              <a:t>NI Margin </a:t>
            </a:r>
            <a:r>
              <a:rPr lang="en-US" altLang="en-US" sz="1800" b="1" dirty="0">
                <a:solidFill>
                  <a:srgbClr val="0000CC"/>
                </a:solidFill>
                <a:latin typeface="Tahoma" panose="020B0604030504040204" pitchFamily="34" charset="0"/>
              </a:rPr>
              <a:t>(M</a:t>
            </a:r>
            <a:r>
              <a:rPr lang="en-US" altLang="en-US" sz="1800" b="1" baseline="-25000" dirty="0">
                <a:solidFill>
                  <a:srgbClr val="0000CC"/>
                </a:solidFill>
                <a:latin typeface="Tahoma" panose="020B0604030504040204" pitchFamily="34" charset="0"/>
              </a:rPr>
              <a:t>1</a:t>
            </a:r>
            <a:r>
              <a:rPr lang="en-US" altLang="en-US" sz="1800" b="1" dirty="0">
                <a:solidFill>
                  <a:srgbClr val="0000CC"/>
                </a:solidFill>
                <a:latin typeface="Tahoma" panose="020B0604030504040204" pitchFamily="34" charset="0"/>
              </a:rPr>
              <a:t>) Adjusted</a:t>
            </a:r>
          </a:p>
        </p:txBody>
      </p:sp>
      <p:sp>
        <p:nvSpPr>
          <p:cNvPr id="16410" name="Line 240"/>
          <p:cNvSpPr>
            <a:spLocks noChangeShapeType="1"/>
          </p:cNvSpPr>
          <p:nvPr/>
        </p:nvSpPr>
        <p:spPr bwMode="auto">
          <a:xfrm>
            <a:off x="7334250" y="2400300"/>
            <a:ext cx="0" cy="3276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US"/>
          </a:p>
        </p:txBody>
      </p:sp>
      <p:grpSp>
        <p:nvGrpSpPr>
          <p:cNvPr id="16415" name="Group 248"/>
          <p:cNvGrpSpPr>
            <a:grpSpLocks/>
          </p:cNvGrpSpPr>
          <p:nvPr/>
        </p:nvGrpSpPr>
        <p:grpSpPr bwMode="auto">
          <a:xfrm>
            <a:off x="1885951" y="3140076"/>
            <a:ext cx="4867275" cy="2300288"/>
            <a:chOff x="-12" y="1957"/>
            <a:chExt cx="3066" cy="1449"/>
          </a:xfrm>
        </p:grpSpPr>
        <p:grpSp>
          <p:nvGrpSpPr>
            <p:cNvPr id="16416" name="Group 246"/>
            <p:cNvGrpSpPr>
              <a:grpSpLocks/>
            </p:cNvGrpSpPr>
            <p:nvPr/>
          </p:nvGrpSpPr>
          <p:grpSpPr bwMode="auto">
            <a:xfrm>
              <a:off x="-12" y="1957"/>
              <a:ext cx="3066" cy="1449"/>
              <a:chOff x="-12" y="1957"/>
              <a:chExt cx="3066" cy="1449"/>
            </a:xfrm>
          </p:grpSpPr>
          <p:sp>
            <p:nvSpPr>
              <p:cNvPr id="16418" name="Line 221"/>
              <p:cNvSpPr>
                <a:spLocks noChangeShapeType="1"/>
              </p:cNvSpPr>
              <p:nvPr/>
            </p:nvSpPr>
            <p:spPr bwMode="auto">
              <a:xfrm flipH="1">
                <a:off x="2306" y="2520"/>
                <a:ext cx="7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19" name="Group 245"/>
              <p:cNvGrpSpPr>
                <a:grpSpLocks/>
              </p:cNvGrpSpPr>
              <p:nvPr/>
            </p:nvGrpSpPr>
            <p:grpSpPr bwMode="auto">
              <a:xfrm>
                <a:off x="-12" y="1957"/>
                <a:ext cx="2888" cy="1449"/>
                <a:chOff x="-12" y="1957"/>
                <a:chExt cx="2888" cy="1449"/>
              </a:xfrm>
            </p:grpSpPr>
            <p:sp>
              <p:nvSpPr>
                <p:cNvPr id="16422" name="Line 208"/>
                <p:cNvSpPr>
                  <a:spLocks noChangeShapeType="1"/>
                </p:cNvSpPr>
                <p:nvPr/>
              </p:nvSpPr>
              <p:spPr bwMode="auto">
                <a:xfrm flipH="1">
                  <a:off x="859" y="1957"/>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3" name="Line 209"/>
                <p:cNvSpPr>
                  <a:spLocks noChangeShapeType="1"/>
                </p:cNvSpPr>
                <p:nvPr/>
              </p:nvSpPr>
              <p:spPr bwMode="auto">
                <a:xfrm flipH="1">
                  <a:off x="1991" y="2208"/>
                  <a:ext cx="8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210"/>
                <p:cNvSpPr>
                  <a:spLocks noChangeShapeType="1"/>
                </p:cNvSpPr>
                <p:nvPr/>
              </p:nvSpPr>
              <p:spPr bwMode="auto">
                <a:xfrm flipH="1">
                  <a:off x="2306" y="3304"/>
                  <a:ext cx="57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AutoShape 211"/>
                <p:cNvSpPr>
                  <a:spLocks/>
                </p:cNvSpPr>
                <p:nvPr/>
              </p:nvSpPr>
              <p:spPr bwMode="auto">
                <a:xfrm flipH="1">
                  <a:off x="2827" y="3204"/>
                  <a:ext cx="47" cy="192"/>
                </a:xfrm>
                <a:prstGeom prst="leftBracket">
                  <a:avLst>
                    <a:gd name="adj" fmla="val 3404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26" name="AutoShape 212"/>
                <p:cNvSpPr>
                  <a:spLocks/>
                </p:cNvSpPr>
                <p:nvPr/>
              </p:nvSpPr>
              <p:spPr bwMode="auto">
                <a:xfrm flipH="1">
                  <a:off x="2290" y="3204"/>
                  <a:ext cx="48" cy="192"/>
                </a:xfrm>
                <a:prstGeom prst="rightBracket">
                  <a:avLst>
                    <a:gd name="adj" fmla="val 33333"/>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buFontTx/>
                    <a:buNone/>
                  </a:pPr>
                  <a:endParaRPr lang="en-US" altLang="en-US">
                    <a:solidFill>
                      <a:srgbClr val="FF3300"/>
                    </a:solidFill>
                  </a:endParaRPr>
                </a:p>
              </p:txBody>
            </p:sp>
            <p:sp>
              <p:nvSpPr>
                <p:cNvPr id="16427" name="AutoShape 213"/>
                <p:cNvSpPr>
                  <a:spLocks/>
                </p:cNvSpPr>
                <p:nvPr/>
              </p:nvSpPr>
              <p:spPr bwMode="auto">
                <a:xfrm flipH="1">
                  <a:off x="1614" y="2160"/>
                  <a:ext cx="103" cy="708"/>
                </a:xfrm>
                <a:prstGeom prst="rightBrace">
                  <a:avLst>
                    <a:gd name="adj1" fmla="val 92632"/>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28" name="Text Box 214"/>
                <p:cNvSpPr txBox="1">
                  <a:spLocks noChangeArrowheads="1"/>
                </p:cNvSpPr>
                <p:nvPr/>
              </p:nvSpPr>
              <p:spPr bwMode="auto">
                <a:xfrm flipH="1">
                  <a:off x="519" y="3156"/>
                  <a:ext cx="12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ahoma" panose="020B0604030504040204" pitchFamily="34" charset="0"/>
                    </a:rPr>
                    <a:t>Meta-analysis</a:t>
                  </a:r>
                </a:p>
              </p:txBody>
            </p:sp>
            <p:sp>
              <p:nvSpPr>
                <p:cNvPr id="16431" name="Line 219"/>
                <p:cNvSpPr>
                  <a:spLocks noChangeShapeType="1"/>
                </p:cNvSpPr>
                <p:nvPr/>
              </p:nvSpPr>
              <p:spPr bwMode="auto">
                <a:xfrm flipH="1">
                  <a:off x="2816" y="216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Oval 220"/>
                <p:cNvSpPr>
                  <a:spLocks noChangeArrowheads="1"/>
                </p:cNvSpPr>
                <p:nvPr/>
              </p:nvSpPr>
              <p:spPr bwMode="auto">
                <a:xfrm flipH="1">
                  <a:off x="2363" y="2160"/>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en-US" sz="1200"/>
                </a:p>
              </p:txBody>
            </p:sp>
            <p:sp>
              <p:nvSpPr>
                <p:cNvPr id="16433" name="Line 223"/>
                <p:cNvSpPr>
                  <a:spLocks noChangeShapeType="1"/>
                </p:cNvSpPr>
                <p:nvPr/>
              </p:nvSpPr>
              <p:spPr bwMode="auto">
                <a:xfrm flipH="1">
                  <a:off x="2300" y="24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Oval 224"/>
                <p:cNvSpPr>
                  <a:spLocks noChangeArrowheads="1"/>
                </p:cNvSpPr>
                <p:nvPr/>
              </p:nvSpPr>
              <p:spPr bwMode="auto">
                <a:xfrm flipH="1">
                  <a:off x="2615" y="2472"/>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35" name="Line 225"/>
                <p:cNvSpPr>
                  <a:spLocks noChangeShapeType="1"/>
                </p:cNvSpPr>
                <p:nvPr/>
              </p:nvSpPr>
              <p:spPr bwMode="auto">
                <a:xfrm flipH="1">
                  <a:off x="1767" y="2796"/>
                  <a:ext cx="9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226"/>
                <p:cNvSpPr>
                  <a:spLocks noChangeShapeType="1"/>
                </p:cNvSpPr>
                <p:nvPr/>
              </p:nvSpPr>
              <p:spPr bwMode="auto">
                <a:xfrm flipH="1">
                  <a:off x="2748" y="27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7" name="Line 227"/>
                <p:cNvSpPr>
                  <a:spLocks noChangeShapeType="1"/>
                </p:cNvSpPr>
                <p:nvPr/>
              </p:nvSpPr>
              <p:spPr bwMode="auto">
                <a:xfrm flipH="1">
                  <a:off x="1776" y="27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Oval 228"/>
                <p:cNvSpPr>
                  <a:spLocks noChangeArrowheads="1"/>
                </p:cNvSpPr>
                <p:nvPr/>
              </p:nvSpPr>
              <p:spPr bwMode="auto">
                <a:xfrm flipH="1">
                  <a:off x="2160" y="2752"/>
                  <a:ext cx="95"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16439" name="AutoShape 229"/>
                <p:cNvSpPr>
                  <a:spLocks noChangeArrowheads="1"/>
                </p:cNvSpPr>
                <p:nvPr/>
              </p:nvSpPr>
              <p:spPr bwMode="auto">
                <a:xfrm flipH="1">
                  <a:off x="2538" y="3204"/>
                  <a:ext cx="71" cy="192"/>
                </a:xfrm>
                <a:prstGeom prst="diamond">
                  <a:avLst/>
                </a:prstGeom>
                <a:solidFill>
                  <a:srgbClr val="FF33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endParaRPr lang="en-US" altLang="en-US" sz="4000" baseline="-25000">
                    <a:solidFill>
                      <a:srgbClr val="FFFF00"/>
                    </a:solidFill>
                  </a:endParaRPr>
                </a:p>
              </p:txBody>
            </p:sp>
            <p:sp>
              <p:nvSpPr>
                <p:cNvPr id="16440" name="Line 230"/>
                <p:cNvSpPr>
                  <a:spLocks noChangeShapeType="1"/>
                </p:cNvSpPr>
                <p:nvPr/>
              </p:nvSpPr>
              <p:spPr bwMode="auto">
                <a:xfrm flipH="1">
                  <a:off x="1991" y="216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Rectangle 231"/>
                <p:cNvSpPr>
                  <a:spLocks noChangeArrowheads="1"/>
                </p:cNvSpPr>
                <p:nvPr/>
              </p:nvSpPr>
              <p:spPr bwMode="auto">
                <a:xfrm flipH="1">
                  <a:off x="-12" y="2033"/>
                  <a:ext cx="157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Tahoma" panose="020B0604030504040204" pitchFamily="34" charset="0"/>
                    </a:rPr>
                    <a:t>Previous Trials of</a:t>
                  </a:r>
                </a:p>
                <a:p>
                  <a:pPr eaLnBrk="1" hangingPunct="1">
                    <a:spcBef>
                      <a:spcPct val="50000"/>
                    </a:spcBef>
                    <a:buFontTx/>
                    <a:buNone/>
                  </a:pPr>
                  <a:r>
                    <a:rPr lang="en-US" altLang="en-US" sz="2000" b="1" dirty="0">
                      <a:solidFill>
                        <a:srgbClr val="0000CC"/>
                      </a:solidFill>
                      <a:latin typeface="Tahoma" panose="020B0604030504040204" pitchFamily="34" charset="0"/>
                    </a:rPr>
                    <a:t>Active vs. Placebo</a:t>
                  </a:r>
                </a:p>
              </p:txBody>
            </p:sp>
          </p:grpSp>
        </p:grpSp>
        <p:sp>
          <p:nvSpPr>
            <p:cNvPr id="16417" name="Line 222"/>
            <p:cNvSpPr>
              <a:spLocks noChangeShapeType="1"/>
            </p:cNvSpPr>
            <p:nvPr/>
          </p:nvSpPr>
          <p:spPr bwMode="auto">
            <a:xfrm flipH="1">
              <a:off x="3048" y="24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1839908" y="4287323"/>
            <a:ext cx="2738748" cy="369332"/>
          </a:xfrm>
          <a:prstGeom prst="rect">
            <a:avLst/>
          </a:prstGeom>
          <a:noFill/>
        </p:spPr>
        <p:txBody>
          <a:bodyPr wrap="square" rtlCol="0">
            <a:spAutoFit/>
          </a:bodyPr>
          <a:lstStyle/>
          <a:p>
            <a:r>
              <a:rPr lang="en-US" dirty="0"/>
              <a:t>(Point estimate, 95% CI)</a:t>
            </a:r>
          </a:p>
        </p:txBody>
      </p:sp>
      <p:sp>
        <p:nvSpPr>
          <p:cNvPr id="3" name="Rectangle 2"/>
          <p:cNvSpPr/>
          <p:nvPr/>
        </p:nvSpPr>
        <p:spPr>
          <a:xfrm>
            <a:off x="6931104" y="2571751"/>
            <a:ext cx="393427" cy="30321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21188" y="1194814"/>
            <a:ext cx="6037262" cy="461665"/>
          </a:xfrm>
          <a:prstGeom prst="rect">
            <a:avLst/>
          </a:prstGeom>
          <a:noFill/>
        </p:spPr>
        <p:txBody>
          <a:bodyPr wrap="square" rtlCol="0">
            <a:spAutoFit/>
          </a:bodyPr>
          <a:lstStyle/>
          <a:p>
            <a:r>
              <a:rPr lang="en-US" sz="2400" b="1" dirty="0">
                <a:solidFill>
                  <a:srgbClr val="C00000"/>
                </a:solidFill>
              </a:rPr>
              <a:t>Results in Large Trial Size </a:t>
            </a:r>
          </a:p>
        </p:txBody>
      </p:sp>
    </p:spTree>
    <p:extLst>
      <p:ext uri="{BB962C8B-B14F-4D97-AF65-F5344CB8AC3E}">
        <p14:creationId xmlns:p14="http://schemas.microsoft.com/office/powerpoint/2010/main" val="2225447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17395"/>
                                        </p:tgtEl>
                                      </p:cBhvr>
                                    </p:animEffect>
                                    <p:set>
                                      <p:cBhvr>
                                        <p:cTn id="7" dur="1" fill="hold">
                                          <p:stCondLst>
                                            <p:cond delay="499"/>
                                          </p:stCondLst>
                                        </p:cTn>
                                        <p:tgtEl>
                                          <p:spTgt spid="817395"/>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7214"/>
                                        </p:tgtEl>
                                        <p:attrNameLst>
                                          <p:attrName>style.visibility</p:attrName>
                                        </p:attrNameLst>
                                      </p:cBhvr>
                                      <p:to>
                                        <p:strVal val="visible"/>
                                      </p:to>
                                    </p:set>
                                    <p:animEffect transition="in" filter="fade">
                                      <p:cBhvr>
                                        <p:cTn id="11" dur="500"/>
                                        <p:tgtEl>
                                          <p:spTgt spid="817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2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853" y="1099963"/>
            <a:ext cx="8382000" cy="1143000"/>
          </a:xfrm>
        </p:spPr>
        <p:txBody>
          <a:bodyPr>
            <a:normAutofit fontScale="90000"/>
          </a:bodyPr>
          <a:lstStyle/>
          <a:p>
            <a:r>
              <a:rPr lang="en-US" sz="2900" dirty="0"/>
              <a:t>Rectal GC and HIV in MSM: Common Route of Transmission </a:t>
            </a:r>
            <a:br>
              <a:rPr lang="en-US" dirty="0"/>
            </a:br>
            <a:r>
              <a:rPr lang="en-US" sz="2700" dirty="0">
                <a:solidFill>
                  <a:schemeClr val="tx2"/>
                </a:solidFill>
              </a:rPr>
              <a:t>Incidence vs. Risk Behavior</a:t>
            </a:r>
            <a:br>
              <a:rPr lang="en-US" dirty="0">
                <a:solidFill>
                  <a:schemeClr val="tx2"/>
                </a:solidFill>
              </a:rPr>
            </a:br>
            <a:endParaRPr lang="en-US" dirty="0">
              <a:solidFill>
                <a:schemeClr val="tx2"/>
              </a:solidFill>
            </a:endParaRPr>
          </a:p>
        </p:txBody>
      </p:sp>
      <p:graphicFrame>
        <p:nvGraphicFramePr>
          <p:cNvPr id="6" name="Chart 5"/>
          <p:cNvGraphicFramePr/>
          <p:nvPr/>
        </p:nvGraphicFramePr>
        <p:xfrm>
          <a:off x="1784838" y="1872728"/>
          <a:ext cx="41148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6145767" y="1904998"/>
          <a:ext cx="4229100" cy="40136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048000" y="5924490"/>
            <a:ext cx="3657600" cy="400110"/>
          </a:xfrm>
          <a:prstGeom prst="rect">
            <a:avLst/>
          </a:prstGeom>
          <a:noFill/>
        </p:spPr>
        <p:txBody>
          <a:bodyPr wrap="square" rtlCol="0">
            <a:spAutoFit/>
          </a:bodyPr>
          <a:lstStyle/>
          <a:p>
            <a:r>
              <a:rPr lang="en-US" sz="2000" b="1" dirty="0"/>
              <a:t>No PrEP</a:t>
            </a:r>
          </a:p>
        </p:txBody>
      </p:sp>
      <p:sp>
        <p:nvSpPr>
          <p:cNvPr id="10" name="TextBox 9"/>
          <p:cNvSpPr txBox="1"/>
          <p:nvPr/>
        </p:nvSpPr>
        <p:spPr>
          <a:xfrm>
            <a:off x="7968733" y="5835128"/>
            <a:ext cx="1143000" cy="400110"/>
          </a:xfrm>
          <a:prstGeom prst="rect">
            <a:avLst/>
          </a:prstGeom>
          <a:noFill/>
        </p:spPr>
        <p:txBody>
          <a:bodyPr wrap="square" rtlCol="0">
            <a:spAutoFit/>
          </a:bodyPr>
          <a:lstStyle/>
          <a:p>
            <a:r>
              <a:rPr lang="en-US" sz="2000" b="1" dirty="0"/>
              <a:t>PrEP</a:t>
            </a:r>
          </a:p>
        </p:txBody>
      </p:sp>
      <p:sp>
        <p:nvSpPr>
          <p:cNvPr id="11" name="TextBox 10"/>
          <p:cNvSpPr txBox="1"/>
          <p:nvPr/>
        </p:nvSpPr>
        <p:spPr>
          <a:xfrm rot="16200000">
            <a:off x="375167" y="3282434"/>
            <a:ext cx="3124201" cy="369332"/>
          </a:xfrm>
          <a:prstGeom prst="rect">
            <a:avLst/>
          </a:prstGeom>
          <a:solidFill>
            <a:schemeClr val="tx2">
              <a:lumMod val="20000"/>
              <a:lumOff val="80000"/>
            </a:schemeClr>
          </a:solidFill>
        </p:spPr>
        <p:txBody>
          <a:bodyPr wrap="square" rtlCol="0">
            <a:spAutoFit/>
          </a:bodyPr>
          <a:lstStyle/>
          <a:p>
            <a:r>
              <a:rPr lang="en-US" dirty="0"/>
              <a:t>Infections per 100 Person/Years</a:t>
            </a:r>
          </a:p>
        </p:txBody>
      </p:sp>
      <p:sp>
        <p:nvSpPr>
          <p:cNvPr id="12" name="TextBox 11"/>
          <p:cNvSpPr txBox="1"/>
          <p:nvPr/>
        </p:nvSpPr>
        <p:spPr>
          <a:xfrm rot="16200000">
            <a:off x="4806433" y="3282433"/>
            <a:ext cx="3124202" cy="369332"/>
          </a:xfrm>
          <a:prstGeom prst="rect">
            <a:avLst/>
          </a:prstGeom>
          <a:solidFill>
            <a:schemeClr val="tx2">
              <a:lumMod val="20000"/>
              <a:lumOff val="80000"/>
            </a:schemeClr>
          </a:solidFill>
        </p:spPr>
        <p:txBody>
          <a:bodyPr wrap="square" rtlCol="0">
            <a:spAutoFit/>
          </a:bodyPr>
          <a:lstStyle/>
          <a:p>
            <a:r>
              <a:rPr lang="en-US" dirty="0"/>
              <a:t>Infections per 100 Person/Years</a:t>
            </a:r>
          </a:p>
        </p:txBody>
      </p:sp>
      <p:sp>
        <p:nvSpPr>
          <p:cNvPr id="13" name="TextBox 12"/>
          <p:cNvSpPr txBox="1"/>
          <p:nvPr/>
        </p:nvSpPr>
        <p:spPr>
          <a:xfrm>
            <a:off x="7543800" y="4202668"/>
            <a:ext cx="2971800" cy="369332"/>
          </a:xfrm>
          <a:prstGeom prst="rect">
            <a:avLst/>
          </a:prstGeom>
          <a:noFill/>
        </p:spPr>
        <p:txBody>
          <a:bodyPr wrap="square" rtlCol="0">
            <a:spAutoFit/>
          </a:bodyPr>
          <a:lstStyle/>
          <a:p>
            <a:r>
              <a:rPr lang="en-US" dirty="0"/>
              <a:t>Correlation Decoupled</a:t>
            </a:r>
          </a:p>
        </p:txBody>
      </p:sp>
      <p:sp>
        <p:nvSpPr>
          <p:cNvPr id="3" name="TextBox 2"/>
          <p:cNvSpPr txBox="1"/>
          <p:nvPr/>
        </p:nvSpPr>
        <p:spPr>
          <a:xfrm>
            <a:off x="1837854" y="215154"/>
            <a:ext cx="7904988" cy="584775"/>
          </a:xfrm>
          <a:prstGeom prst="rect">
            <a:avLst/>
          </a:prstGeom>
          <a:noFill/>
        </p:spPr>
        <p:txBody>
          <a:bodyPr wrap="square" rtlCol="0">
            <a:spAutoFit/>
          </a:bodyPr>
          <a:lstStyle/>
          <a:p>
            <a:r>
              <a:rPr lang="en-US" sz="3200" dirty="0"/>
              <a:t>Estimating HIV Risk Using Rectal GC Incidence</a:t>
            </a:r>
          </a:p>
        </p:txBody>
      </p:sp>
    </p:spTree>
    <p:extLst>
      <p:ext uri="{BB962C8B-B14F-4D97-AF65-F5344CB8AC3E}">
        <p14:creationId xmlns:p14="http://schemas.microsoft.com/office/powerpoint/2010/main" val="188653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HIV Diagnoses by Transmission</a:t>
            </a:r>
            <a:br>
              <a:rPr lang="en-US" dirty="0"/>
            </a:br>
            <a:r>
              <a:rPr lang="en-US" dirty="0"/>
              <a:t>Category, 2005-2014 (CDC)</a:t>
            </a:r>
          </a:p>
        </p:txBody>
      </p:sp>
      <p:pic>
        <p:nvPicPr>
          <p:cNvPr id="4" name="Picture 3"/>
          <p:cNvPicPr>
            <a:picLocks noChangeAspect="1"/>
          </p:cNvPicPr>
          <p:nvPr/>
        </p:nvPicPr>
        <p:blipFill>
          <a:blip r:embed="rId3"/>
          <a:stretch>
            <a:fillRect/>
          </a:stretch>
        </p:blipFill>
        <p:spPr>
          <a:xfrm>
            <a:off x="2209800" y="1752600"/>
            <a:ext cx="8001000" cy="4603750"/>
          </a:xfrm>
          <a:prstGeom prst="rect">
            <a:avLst/>
          </a:prstGeom>
        </p:spPr>
      </p:pic>
      <p:sp>
        <p:nvSpPr>
          <p:cNvPr id="5" name="TextBox 4"/>
          <p:cNvSpPr txBox="1"/>
          <p:nvPr/>
        </p:nvSpPr>
        <p:spPr>
          <a:xfrm>
            <a:off x="8229600" y="2209801"/>
            <a:ext cx="2209800" cy="646331"/>
          </a:xfrm>
          <a:prstGeom prst="rect">
            <a:avLst/>
          </a:prstGeom>
          <a:noFill/>
          <a:ln w="38100">
            <a:solidFill>
              <a:srgbClr val="92D050"/>
            </a:solidFill>
          </a:ln>
        </p:spPr>
        <p:txBody>
          <a:bodyPr wrap="square" rtlCol="0">
            <a:spAutoFit/>
          </a:bodyPr>
          <a:lstStyle/>
          <a:p>
            <a:r>
              <a:rPr lang="en-US" dirty="0"/>
              <a:t>2014: 26,200</a:t>
            </a:r>
          </a:p>
          <a:p>
            <a:r>
              <a:rPr lang="en-US" dirty="0"/>
              <a:t>2016: 26,570</a:t>
            </a:r>
          </a:p>
        </p:txBody>
      </p:sp>
    </p:spTree>
    <p:extLst>
      <p:ext uri="{BB962C8B-B14F-4D97-AF65-F5344CB8AC3E}">
        <p14:creationId xmlns:p14="http://schemas.microsoft.com/office/powerpoint/2010/main" val="429206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50EC-A995-477A-B196-55A23ED23C65}"/>
              </a:ext>
            </a:extLst>
          </p:cNvPr>
          <p:cNvSpPr>
            <a:spLocks noGrp="1"/>
          </p:cNvSpPr>
          <p:nvPr>
            <p:ph type="title"/>
          </p:nvPr>
        </p:nvSpPr>
        <p:spPr/>
        <p:txBody>
          <a:bodyPr>
            <a:normAutofit fontScale="90000"/>
          </a:bodyPr>
          <a:lstStyle/>
          <a:p>
            <a:r>
              <a:rPr lang="en-US" dirty="0"/>
              <a:t>DISCOVER: F/TAF (DVY) vs. F/TDF (TVD) in MSM </a:t>
            </a:r>
            <a:br>
              <a:rPr lang="en-US" dirty="0"/>
            </a:br>
            <a:r>
              <a:rPr lang="en-US" dirty="0"/>
              <a:t>Results</a:t>
            </a:r>
          </a:p>
        </p:txBody>
      </p:sp>
      <p:pic>
        <p:nvPicPr>
          <p:cNvPr id="3" name="Picture 1">
            <a:extLst>
              <a:ext uri="{FF2B5EF4-FFF2-40B4-BE49-F238E27FC236}">
                <a16:creationId xmlns:a16="http://schemas.microsoft.com/office/drawing/2014/main" id="{5B5E6C91-3CE7-4507-88B7-F3E179320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481" y="1485139"/>
            <a:ext cx="8896565" cy="42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87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a:t>
            </a:r>
          </a:p>
        </p:txBody>
      </p:sp>
      <p:sp>
        <p:nvSpPr>
          <p:cNvPr id="3" name="Content Placeholder 2"/>
          <p:cNvSpPr>
            <a:spLocks noGrp="1"/>
          </p:cNvSpPr>
          <p:nvPr>
            <p:ph idx="1"/>
          </p:nvPr>
        </p:nvSpPr>
        <p:spPr/>
        <p:txBody>
          <a:bodyPr>
            <a:normAutofit/>
          </a:bodyPr>
          <a:lstStyle/>
          <a:p>
            <a:pPr marL="0" indent="0">
              <a:buNone/>
            </a:pPr>
            <a:r>
              <a:rPr lang="en-US" altLang="en-US" sz="2800" dirty="0">
                <a:latin typeface="Arial" charset="0"/>
                <a:cs typeface="Arial" charset="0"/>
              </a:rPr>
              <a:t>I have no conflicts of interest to report.</a:t>
            </a:r>
          </a:p>
          <a:p>
            <a:pPr marL="0" indent="0">
              <a:buNone/>
            </a:pPr>
            <a:endParaRPr lang="en-US" altLang="en-US" sz="2800" dirty="0">
              <a:latin typeface="Arial" charset="0"/>
              <a:cs typeface="Arial" charset="0"/>
            </a:endParaRPr>
          </a:p>
          <a:p>
            <a:pPr marL="0" indent="0">
              <a:buNone/>
            </a:pPr>
            <a:r>
              <a:rPr lang="en-US" altLang="en-US" sz="2800" dirty="0">
                <a:latin typeface="Arial" charset="0"/>
                <a:cs typeface="Arial" charset="0"/>
              </a:rPr>
              <a:t>The views expressed in this presentation are those of the speaker, and do not necessarily represent an official FDA position.</a:t>
            </a:r>
            <a:endParaRPr lang="en-US" altLang="en-US" sz="2800" dirty="0"/>
          </a:p>
          <a:p>
            <a:pPr marL="0" indent="0">
              <a:buNone/>
            </a:pPr>
            <a:endParaRPr lang="en-US" sz="2800" dirty="0"/>
          </a:p>
        </p:txBody>
      </p:sp>
      <p:sp>
        <p:nvSpPr>
          <p:cNvPr id="4" name="TextBox 3"/>
          <p:cNvSpPr txBox="1"/>
          <p:nvPr/>
        </p:nvSpPr>
        <p:spPr>
          <a:xfrm>
            <a:off x="2104913" y="3679114"/>
            <a:ext cx="7992932" cy="1200329"/>
          </a:xfrm>
          <a:prstGeom prst="rect">
            <a:avLst/>
          </a:prstGeom>
          <a:noFill/>
        </p:spPr>
        <p:txBody>
          <a:bodyPr wrap="square" rtlCol="0">
            <a:spAutoFit/>
          </a:bodyPr>
          <a:lstStyle/>
          <a:p>
            <a:r>
              <a:rPr lang="en-US" sz="2400" dirty="0">
                <a:solidFill>
                  <a:srgbClr val="FF0000"/>
                </a:solidFill>
              </a:rPr>
              <a:t>The purpose of this presentation is to stimulate dialogue and research among thought leaders regarding addressing challenges with designing HIV Prevention Trials. </a:t>
            </a:r>
          </a:p>
        </p:txBody>
      </p:sp>
    </p:spTree>
    <p:extLst>
      <p:ext uri="{BB962C8B-B14F-4D97-AF65-F5344CB8AC3E}">
        <p14:creationId xmlns:p14="http://schemas.microsoft.com/office/powerpoint/2010/main" val="3559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B3D-2898-4163-80CF-380DD56940E1}"/>
              </a:ext>
            </a:extLst>
          </p:cNvPr>
          <p:cNvSpPr>
            <a:spLocks noGrp="1"/>
          </p:cNvSpPr>
          <p:nvPr>
            <p:ph type="title"/>
          </p:nvPr>
        </p:nvSpPr>
        <p:spPr>
          <a:xfrm>
            <a:off x="1793501" y="455113"/>
            <a:ext cx="8509103" cy="926020"/>
          </a:xfrm>
        </p:spPr>
        <p:txBody>
          <a:bodyPr>
            <a:normAutofit fontScale="90000"/>
          </a:bodyPr>
          <a:lstStyle/>
          <a:p>
            <a:r>
              <a:rPr lang="en-US" dirty="0"/>
              <a:t>HIV Prevention Trial Design Options</a:t>
            </a:r>
            <a:br>
              <a:rPr lang="en-US" dirty="0"/>
            </a:br>
            <a:r>
              <a:rPr lang="en-US" dirty="0"/>
              <a:t>In the Era of F/TDF</a:t>
            </a:r>
          </a:p>
        </p:txBody>
      </p:sp>
      <p:sp>
        <p:nvSpPr>
          <p:cNvPr id="3" name="Content Placeholder 2">
            <a:extLst>
              <a:ext uri="{FF2B5EF4-FFF2-40B4-BE49-F238E27FC236}">
                <a16:creationId xmlns:a16="http://schemas.microsoft.com/office/drawing/2014/main" id="{1DC00544-1269-4A00-BEC7-4C40A55E6C04}"/>
              </a:ext>
            </a:extLst>
          </p:cNvPr>
          <p:cNvSpPr>
            <a:spLocks noGrp="1"/>
          </p:cNvSpPr>
          <p:nvPr>
            <p:ph idx="1"/>
          </p:nvPr>
        </p:nvSpPr>
        <p:spPr>
          <a:xfrm>
            <a:off x="1253067" y="1619694"/>
            <a:ext cx="9753600" cy="4286043"/>
          </a:xfrm>
        </p:spPr>
        <p:txBody>
          <a:bodyPr>
            <a:normAutofit/>
          </a:bodyPr>
          <a:lstStyle/>
          <a:p>
            <a:r>
              <a:rPr lang="en-US" dirty="0"/>
              <a:t>Superiority: Scientifically rigorous, but limited feasibility for some products or subgroups</a:t>
            </a:r>
          </a:p>
          <a:p>
            <a:pPr lvl="1"/>
            <a:r>
              <a:rPr lang="en-US" dirty="0"/>
              <a:t>Placebo/no treatment: not ethical (for the most part)</a:t>
            </a:r>
          </a:p>
          <a:p>
            <a:pPr lvl="1"/>
            <a:r>
              <a:rPr lang="en-US" dirty="0"/>
              <a:t>Active Control: high hurdle, infeasible</a:t>
            </a:r>
          </a:p>
          <a:p>
            <a:pPr lvl="1"/>
            <a:r>
              <a:rPr lang="en-US" dirty="0"/>
              <a:t>Feasible when new product offers adherence advantage (e.g., long-acting injectable)</a:t>
            </a:r>
          </a:p>
          <a:p>
            <a:endParaRPr lang="en-US" dirty="0"/>
          </a:p>
        </p:txBody>
      </p:sp>
    </p:spTree>
    <p:extLst>
      <p:ext uri="{BB962C8B-B14F-4D97-AF65-F5344CB8AC3E}">
        <p14:creationId xmlns:p14="http://schemas.microsoft.com/office/powerpoint/2010/main" val="277841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6BDC-FCAA-4E7B-8D94-E51BE408A70E}"/>
              </a:ext>
            </a:extLst>
          </p:cNvPr>
          <p:cNvSpPr>
            <a:spLocks noGrp="1"/>
          </p:cNvSpPr>
          <p:nvPr>
            <p:ph type="title"/>
          </p:nvPr>
        </p:nvSpPr>
        <p:spPr/>
        <p:txBody>
          <a:bodyPr>
            <a:normAutofit fontScale="90000"/>
          </a:bodyPr>
          <a:lstStyle/>
          <a:p>
            <a:r>
              <a:rPr lang="en-US" dirty="0"/>
              <a:t>HIV Prevention Trial Design Options</a:t>
            </a:r>
            <a:br>
              <a:rPr lang="en-US" dirty="0"/>
            </a:br>
            <a:r>
              <a:rPr lang="en-US" dirty="0"/>
              <a:t>In the Era of F/TDF</a:t>
            </a:r>
          </a:p>
        </p:txBody>
      </p:sp>
      <p:sp>
        <p:nvSpPr>
          <p:cNvPr id="3" name="Content Placeholder 2">
            <a:extLst>
              <a:ext uri="{FF2B5EF4-FFF2-40B4-BE49-F238E27FC236}">
                <a16:creationId xmlns:a16="http://schemas.microsoft.com/office/drawing/2014/main" id="{E0C954DC-20F9-459E-ACC7-3D8DB270A0B1}"/>
              </a:ext>
            </a:extLst>
          </p:cNvPr>
          <p:cNvSpPr>
            <a:spLocks noGrp="1"/>
          </p:cNvSpPr>
          <p:nvPr>
            <p:ph idx="1"/>
          </p:nvPr>
        </p:nvSpPr>
        <p:spPr/>
        <p:txBody>
          <a:bodyPr/>
          <a:lstStyle/>
          <a:p>
            <a:r>
              <a:rPr lang="en-US" dirty="0"/>
              <a:t>Noninferiority: less rigorous because they rely on historical trials of the active control that show a consistent treatment effect.</a:t>
            </a:r>
          </a:p>
          <a:p>
            <a:pPr lvl="1"/>
            <a:r>
              <a:rPr lang="en-US" dirty="0"/>
              <a:t>Not possible in women</a:t>
            </a:r>
          </a:p>
          <a:p>
            <a:pPr lvl="1"/>
            <a:r>
              <a:rPr lang="en-US" dirty="0"/>
              <a:t>MSM trials could require prohibitively large trial size</a:t>
            </a:r>
          </a:p>
          <a:p>
            <a:pPr lvl="1"/>
            <a:r>
              <a:rPr lang="en-US" dirty="0"/>
              <a:t>Constancy Assumption may no be longer valid </a:t>
            </a:r>
          </a:p>
          <a:p>
            <a:pPr marL="0" indent="0">
              <a:buNone/>
            </a:pPr>
            <a:endParaRPr lang="en-US" dirty="0"/>
          </a:p>
        </p:txBody>
      </p:sp>
    </p:spTree>
    <p:extLst>
      <p:ext uri="{BB962C8B-B14F-4D97-AF65-F5344CB8AC3E}">
        <p14:creationId xmlns:p14="http://schemas.microsoft.com/office/powerpoint/2010/main" val="301478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389969"/>
            <a:ext cx="8509103" cy="926020"/>
          </a:xfrm>
        </p:spPr>
        <p:txBody>
          <a:bodyPr>
            <a:normAutofit fontScale="90000"/>
          </a:bodyPr>
          <a:lstStyle/>
          <a:p>
            <a:r>
              <a:rPr lang="en-US" dirty="0"/>
              <a:t>MSM/TGW: NI Trial Size Increasing</a:t>
            </a:r>
            <a:br>
              <a:rPr lang="en-US" dirty="0"/>
            </a:br>
            <a:endParaRPr lang="en-US" sz="3100" dirty="0"/>
          </a:p>
        </p:txBody>
      </p:sp>
      <p:sp>
        <p:nvSpPr>
          <p:cNvPr id="3" name="Content Placeholder 2"/>
          <p:cNvSpPr>
            <a:spLocks noGrp="1"/>
          </p:cNvSpPr>
          <p:nvPr>
            <p:ph idx="1"/>
          </p:nvPr>
        </p:nvSpPr>
        <p:spPr>
          <a:xfrm>
            <a:off x="1981200" y="1419197"/>
            <a:ext cx="8229600" cy="4218751"/>
          </a:xfrm>
        </p:spPr>
        <p:txBody>
          <a:bodyPr>
            <a:normAutofit fontScale="85000" lnSpcReduction="10000"/>
          </a:bodyPr>
          <a:lstStyle/>
          <a:p>
            <a:r>
              <a:rPr lang="en-US" dirty="0"/>
              <a:t>Depends on NI Margin and the predicted HIV infection rate on active control</a:t>
            </a:r>
          </a:p>
          <a:p>
            <a:r>
              <a:rPr lang="en-US" dirty="0"/>
              <a:t>As adherence increases, the infection rate decreases, which means larger trials are needed</a:t>
            </a:r>
          </a:p>
          <a:p>
            <a:r>
              <a:rPr lang="en-US" dirty="0"/>
              <a:t>Combined demonstration projects (FTC/TDF) over 10,000: HIV infection rates of 0.6/100 PY*  </a:t>
            </a:r>
          </a:p>
          <a:p>
            <a:r>
              <a:rPr lang="en-US" dirty="0"/>
              <a:t>Trial size &gt; 20,000 for rates less than 0.5/100PY </a:t>
            </a:r>
          </a:p>
          <a:p>
            <a:r>
              <a:rPr lang="en-US" dirty="0"/>
              <a:t>Large trial sizes could diminish pipeline for better drugs (safer, more convenient, cheaper)</a:t>
            </a:r>
          </a:p>
        </p:txBody>
      </p:sp>
      <p:sp>
        <p:nvSpPr>
          <p:cNvPr id="4" name="TextBox 3"/>
          <p:cNvSpPr txBox="1"/>
          <p:nvPr/>
        </p:nvSpPr>
        <p:spPr>
          <a:xfrm>
            <a:off x="2266277" y="5460514"/>
            <a:ext cx="6282466" cy="400110"/>
          </a:xfrm>
          <a:prstGeom prst="rect">
            <a:avLst/>
          </a:prstGeom>
          <a:noFill/>
        </p:spPr>
        <p:txBody>
          <a:bodyPr wrap="square" rtlCol="0">
            <a:spAutoFit/>
          </a:bodyPr>
          <a:lstStyle/>
          <a:p>
            <a:r>
              <a:rPr lang="en-US" sz="2000" b="1" i="1" dirty="0">
                <a:solidFill>
                  <a:schemeClr val="tx2">
                    <a:lumMod val="60000"/>
                    <a:lumOff val="40000"/>
                  </a:schemeClr>
                </a:solidFill>
              </a:rPr>
              <a:t>*</a:t>
            </a:r>
            <a:r>
              <a:rPr lang="en-US" sz="2000" b="1" i="1" dirty="0" err="1">
                <a:solidFill>
                  <a:schemeClr val="tx2">
                    <a:lumMod val="60000"/>
                    <a:lumOff val="40000"/>
                  </a:schemeClr>
                </a:solidFill>
              </a:rPr>
              <a:t>Baeten</a:t>
            </a:r>
            <a:r>
              <a:rPr lang="en-US" sz="2000" b="1" i="1" dirty="0">
                <a:solidFill>
                  <a:schemeClr val="tx2">
                    <a:lumMod val="60000"/>
                    <a:lumOff val="40000"/>
                  </a:schemeClr>
                </a:solidFill>
              </a:rPr>
              <a:t> et. al. HIVR4P 2018</a:t>
            </a:r>
          </a:p>
        </p:txBody>
      </p:sp>
    </p:spTree>
    <p:extLst>
      <p:ext uri="{BB962C8B-B14F-4D97-AF65-F5344CB8AC3E}">
        <p14:creationId xmlns:p14="http://schemas.microsoft.com/office/powerpoint/2010/main" val="51695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9A72-BC21-4893-B281-040310EB59DE}"/>
              </a:ext>
            </a:extLst>
          </p:cNvPr>
          <p:cNvSpPr>
            <a:spLocks noGrp="1"/>
          </p:cNvSpPr>
          <p:nvPr>
            <p:ph type="title"/>
          </p:nvPr>
        </p:nvSpPr>
        <p:spPr/>
        <p:txBody>
          <a:bodyPr>
            <a:normAutofit fontScale="90000"/>
          </a:bodyPr>
          <a:lstStyle/>
          <a:p>
            <a:r>
              <a:rPr lang="en-US" dirty="0"/>
              <a:t>DISCOVER Results</a:t>
            </a:r>
            <a:br>
              <a:rPr lang="en-US" dirty="0"/>
            </a:br>
            <a:r>
              <a:rPr lang="en-US" sz="3600" dirty="0"/>
              <a:t>F/TAF vs. F/TDF in MSM and TGW</a:t>
            </a:r>
          </a:p>
        </p:txBody>
      </p:sp>
      <p:graphicFrame>
        <p:nvGraphicFramePr>
          <p:cNvPr id="3" name="Table 2">
            <a:extLst>
              <a:ext uri="{FF2B5EF4-FFF2-40B4-BE49-F238E27FC236}">
                <a16:creationId xmlns:a16="http://schemas.microsoft.com/office/drawing/2014/main" id="{2FB80743-84A9-4200-97EF-5ECB048687FB}"/>
              </a:ext>
            </a:extLst>
          </p:cNvPr>
          <p:cNvGraphicFramePr>
            <a:graphicFrameLocks noGrp="1"/>
          </p:cNvGraphicFramePr>
          <p:nvPr>
            <p:extLst>
              <p:ext uri="{D42A27DB-BD31-4B8C-83A1-F6EECF244321}">
                <p14:modId xmlns:p14="http://schemas.microsoft.com/office/powerpoint/2010/main" val="2662425332"/>
              </p:ext>
            </p:extLst>
          </p:nvPr>
        </p:nvGraphicFramePr>
        <p:xfrm>
          <a:off x="632178" y="1607026"/>
          <a:ext cx="11098355" cy="3862533"/>
        </p:xfrm>
        <a:graphic>
          <a:graphicData uri="http://schemas.openxmlformats.org/drawingml/2006/table">
            <a:tbl>
              <a:tblPr firstRow="1" bandRow="1">
                <a:tableStyleId>{5C22544A-7EE6-4342-B048-85BDC9FD1C3A}</a:tableStyleId>
              </a:tblPr>
              <a:tblGrid>
                <a:gridCol w="5048430">
                  <a:extLst>
                    <a:ext uri="{9D8B030D-6E8A-4147-A177-3AD203B41FA5}">
                      <a16:colId xmlns:a16="http://schemas.microsoft.com/office/drawing/2014/main" val="2766529420"/>
                    </a:ext>
                  </a:extLst>
                </a:gridCol>
                <a:gridCol w="3073820">
                  <a:extLst>
                    <a:ext uri="{9D8B030D-6E8A-4147-A177-3AD203B41FA5}">
                      <a16:colId xmlns:a16="http://schemas.microsoft.com/office/drawing/2014/main" val="3784630504"/>
                    </a:ext>
                  </a:extLst>
                </a:gridCol>
                <a:gridCol w="2976105">
                  <a:extLst>
                    <a:ext uri="{9D8B030D-6E8A-4147-A177-3AD203B41FA5}">
                      <a16:colId xmlns:a16="http://schemas.microsoft.com/office/drawing/2014/main" val="2281401298"/>
                    </a:ext>
                  </a:extLst>
                </a:gridCol>
              </a:tblGrid>
              <a:tr h="969049">
                <a:tc>
                  <a:txBody>
                    <a:bodyPr/>
                    <a:lstStyle/>
                    <a:p>
                      <a:pPr algn="ctr"/>
                      <a:endParaRPr lang="en-US" sz="2400" dirty="0"/>
                    </a:p>
                  </a:txBody>
                  <a:tcPr/>
                </a:tc>
                <a:tc>
                  <a:txBody>
                    <a:bodyPr/>
                    <a:lstStyle/>
                    <a:p>
                      <a:pPr algn="ctr"/>
                      <a:r>
                        <a:rPr lang="en-US" sz="2400" dirty="0"/>
                        <a:t>F/TAF</a:t>
                      </a:r>
                    </a:p>
                    <a:p>
                      <a:pPr algn="ctr"/>
                      <a:r>
                        <a:rPr lang="en-US" sz="2400" dirty="0"/>
                        <a:t>N=2670</a:t>
                      </a:r>
                    </a:p>
                  </a:txBody>
                  <a:tcPr/>
                </a:tc>
                <a:tc>
                  <a:txBody>
                    <a:bodyPr/>
                    <a:lstStyle/>
                    <a:p>
                      <a:pPr algn="ctr"/>
                      <a:r>
                        <a:rPr lang="en-US" sz="2400" dirty="0"/>
                        <a:t>F/TDF</a:t>
                      </a:r>
                    </a:p>
                    <a:p>
                      <a:pPr algn="ctr"/>
                      <a:r>
                        <a:rPr lang="en-US" sz="2400" dirty="0"/>
                        <a:t>N=2665</a:t>
                      </a:r>
                    </a:p>
                  </a:txBody>
                  <a:tcPr/>
                </a:tc>
                <a:extLst>
                  <a:ext uri="{0D108BD9-81ED-4DB2-BD59-A6C34878D82A}">
                    <a16:rowId xmlns:a16="http://schemas.microsoft.com/office/drawing/2014/main" val="3854717833"/>
                  </a:ext>
                </a:extLst>
              </a:tr>
              <a:tr h="686130">
                <a:tc>
                  <a:txBody>
                    <a:bodyPr/>
                    <a:lstStyle/>
                    <a:p>
                      <a:r>
                        <a:rPr lang="en-US" sz="2400" dirty="0"/>
                        <a:t>Person-years of follow-up</a:t>
                      </a:r>
                    </a:p>
                  </a:txBody>
                  <a:tcPr/>
                </a:tc>
                <a:tc>
                  <a:txBody>
                    <a:bodyPr/>
                    <a:lstStyle/>
                    <a:p>
                      <a:pPr algn="ctr"/>
                      <a:r>
                        <a:rPr lang="en-US" sz="2400" dirty="0"/>
                        <a:t>4370</a:t>
                      </a:r>
                    </a:p>
                  </a:txBody>
                  <a:tcPr/>
                </a:tc>
                <a:tc>
                  <a:txBody>
                    <a:bodyPr/>
                    <a:lstStyle/>
                    <a:p>
                      <a:pPr algn="ctr"/>
                      <a:r>
                        <a:rPr lang="en-US" sz="2400" dirty="0"/>
                        <a:t>4386</a:t>
                      </a:r>
                    </a:p>
                  </a:txBody>
                  <a:tcPr/>
                </a:tc>
                <a:extLst>
                  <a:ext uri="{0D108BD9-81ED-4DB2-BD59-A6C34878D82A}">
                    <a16:rowId xmlns:a16="http://schemas.microsoft.com/office/drawing/2014/main" val="1909265349"/>
                  </a:ext>
                </a:extLst>
              </a:tr>
              <a:tr h="561434">
                <a:tc>
                  <a:txBody>
                    <a:bodyPr/>
                    <a:lstStyle/>
                    <a:p>
                      <a:r>
                        <a:rPr lang="en-US" sz="2400" dirty="0"/>
                        <a:t>Number of HIV-1 infected events</a:t>
                      </a:r>
                    </a:p>
                  </a:txBody>
                  <a:tcPr/>
                </a:tc>
                <a:tc>
                  <a:txBody>
                    <a:bodyPr/>
                    <a:lstStyle/>
                    <a:p>
                      <a:pPr algn="ctr"/>
                      <a:r>
                        <a:rPr lang="en-US" sz="2400" dirty="0"/>
                        <a:t>7</a:t>
                      </a:r>
                    </a:p>
                  </a:txBody>
                  <a:tcPr/>
                </a:tc>
                <a:tc>
                  <a:txBody>
                    <a:bodyPr/>
                    <a:lstStyle/>
                    <a:p>
                      <a:pPr algn="ctr"/>
                      <a:r>
                        <a:rPr lang="en-US" sz="2400" dirty="0"/>
                        <a:t>15</a:t>
                      </a:r>
                    </a:p>
                  </a:txBody>
                  <a:tcPr/>
                </a:tc>
                <a:extLst>
                  <a:ext uri="{0D108BD9-81ED-4DB2-BD59-A6C34878D82A}">
                    <a16:rowId xmlns:a16="http://schemas.microsoft.com/office/drawing/2014/main" val="2757920699"/>
                  </a:ext>
                </a:extLst>
              </a:tr>
              <a:tr h="794167">
                <a:tc>
                  <a:txBody>
                    <a:bodyPr/>
                    <a:lstStyle/>
                    <a:p>
                      <a:r>
                        <a:rPr lang="en-US" sz="2400" dirty="0"/>
                        <a:t>HIV-1 Infection Rate per 100 PY</a:t>
                      </a:r>
                    </a:p>
                  </a:txBody>
                  <a:tcPr/>
                </a:tc>
                <a:tc>
                  <a:txBody>
                    <a:bodyPr/>
                    <a:lstStyle/>
                    <a:p>
                      <a:pPr algn="ctr"/>
                      <a:r>
                        <a:rPr lang="en-US" sz="2400" dirty="0"/>
                        <a:t>0.16</a:t>
                      </a:r>
                    </a:p>
                    <a:p>
                      <a:pPr algn="ctr"/>
                      <a:r>
                        <a:rPr lang="en-US" sz="2400" dirty="0"/>
                        <a:t>(0.06-0.33)</a:t>
                      </a:r>
                    </a:p>
                  </a:txBody>
                  <a:tcPr/>
                </a:tc>
                <a:tc>
                  <a:txBody>
                    <a:bodyPr/>
                    <a:lstStyle/>
                    <a:p>
                      <a:pPr algn="ctr"/>
                      <a:r>
                        <a:rPr lang="en-US" sz="2400" dirty="0"/>
                        <a:t>0.34</a:t>
                      </a:r>
                    </a:p>
                    <a:p>
                      <a:pPr algn="ctr"/>
                      <a:r>
                        <a:rPr lang="en-US" sz="2400" dirty="0"/>
                        <a:t>(0.19-0.56)</a:t>
                      </a:r>
                    </a:p>
                  </a:txBody>
                  <a:tcPr/>
                </a:tc>
                <a:extLst>
                  <a:ext uri="{0D108BD9-81ED-4DB2-BD59-A6C34878D82A}">
                    <a16:rowId xmlns:a16="http://schemas.microsoft.com/office/drawing/2014/main" val="3482521469"/>
                  </a:ext>
                </a:extLst>
              </a:tr>
              <a:tr h="794167">
                <a:tc>
                  <a:txBody>
                    <a:bodyPr/>
                    <a:lstStyle/>
                    <a:p>
                      <a:r>
                        <a:rPr lang="en-US" sz="2400" dirty="0"/>
                        <a:t>Rate Ratio</a:t>
                      </a:r>
                    </a:p>
                    <a:p>
                      <a:r>
                        <a:rPr lang="en-US" sz="2400" dirty="0"/>
                        <a:t>(C.I.)</a:t>
                      </a:r>
                    </a:p>
                  </a:txBody>
                  <a:tcPr/>
                </a:tc>
                <a:tc gridSpan="2">
                  <a:txBody>
                    <a:bodyPr/>
                    <a:lstStyle/>
                    <a:p>
                      <a:pPr algn="ctr"/>
                      <a:r>
                        <a:rPr lang="en-US" sz="2400" dirty="0"/>
                        <a:t>0.47</a:t>
                      </a:r>
                    </a:p>
                    <a:p>
                      <a:pPr algn="ctr"/>
                      <a:r>
                        <a:rPr lang="en-US" sz="2400" dirty="0"/>
                        <a:t>(0.19-1.15)</a:t>
                      </a:r>
                    </a:p>
                  </a:txBody>
                  <a:tcPr/>
                </a:tc>
                <a:tc hMerge="1">
                  <a:txBody>
                    <a:bodyPr/>
                    <a:lstStyle/>
                    <a:p>
                      <a:pPr algn="ctr"/>
                      <a:endParaRPr lang="en-US" sz="2400" dirty="0"/>
                    </a:p>
                  </a:txBody>
                  <a:tcPr/>
                </a:tc>
                <a:extLst>
                  <a:ext uri="{0D108BD9-81ED-4DB2-BD59-A6C34878D82A}">
                    <a16:rowId xmlns:a16="http://schemas.microsoft.com/office/drawing/2014/main" val="3867649270"/>
                  </a:ext>
                </a:extLst>
              </a:tr>
            </a:tbl>
          </a:graphicData>
        </a:graphic>
      </p:graphicFrame>
      <p:sp>
        <p:nvSpPr>
          <p:cNvPr id="4" name="TextBox 3">
            <a:extLst>
              <a:ext uri="{FF2B5EF4-FFF2-40B4-BE49-F238E27FC236}">
                <a16:creationId xmlns:a16="http://schemas.microsoft.com/office/drawing/2014/main" id="{1ADDF415-FA58-425C-96DA-439A32B3EC55}"/>
              </a:ext>
            </a:extLst>
          </p:cNvPr>
          <p:cNvSpPr txBox="1"/>
          <p:nvPr/>
        </p:nvSpPr>
        <p:spPr>
          <a:xfrm>
            <a:off x="6874933" y="5549924"/>
            <a:ext cx="3702755" cy="461665"/>
          </a:xfrm>
          <a:prstGeom prst="rect">
            <a:avLst/>
          </a:prstGeom>
          <a:solidFill>
            <a:srgbClr val="FEF3D4"/>
          </a:solidFill>
          <a:ln w="57150">
            <a:solidFill>
              <a:srgbClr val="E8303B"/>
            </a:solidFill>
          </a:ln>
        </p:spPr>
        <p:txBody>
          <a:bodyPr wrap="square" rtlCol="0">
            <a:spAutoFit/>
          </a:bodyPr>
          <a:lstStyle/>
          <a:p>
            <a:r>
              <a:rPr lang="en-US" sz="2400" i="1" dirty="0"/>
              <a:t>Within NI Margin of 1.62</a:t>
            </a:r>
          </a:p>
        </p:txBody>
      </p:sp>
    </p:spTree>
    <p:extLst>
      <p:ext uri="{BB962C8B-B14F-4D97-AF65-F5344CB8AC3E}">
        <p14:creationId xmlns:p14="http://schemas.microsoft.com/office/powerpoint/2010/main" val="152483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672A-397D-4F7C-9BE2-27F1B5582695}"/>
              </a:ext>
            </a:extLst>
          </p:cNvPr>
          <p:cNvSpPr>
            <a:spLocks noGrp="1"/>
          </p:cNvSpPr>
          <p:nvPr>
            <p:ph type="title"/>
          </p:nvPr>
        </p:nvSpPr>
        <p:spPr>
          <a:xfrm>
            <a:off x="1944669" y="582810"/>
            <a:ext cx="8509103" cy="926020"/>
          </a:xfrm>
        </p:spPr>
        <p:txBody>
          <a:bodyPr>
            <a:normAutofit fontScale="90000"/>
          </a:bodyPr>
          <a:lstStyle/>
          <a:p>
            <a:r>
              <a:rPr lang="en-US" dirty="0"/>
              <a:t>Future Trial Design Feasibility: </a:t>
            </a:r>
            <a:br>
              <a:rPr lang="en-US" dirty="0"/>
            </a:br>
            <a:r>
              <a:rPr lang="en-US" dirty="0"/>
              <a:t>Lessons from DISCOVER</a:t>
            </a:r>
          </a:p>
        </p:txBody>
      </p:sp>
      <p:sp>
        <p:nvSpPr>
          <p:cNvPr id="3" name="Content Placeholder 2">
            <a:extLst>
              <a:ext uri="{FF2B5EF4-FFF2-40B4-BE49-F238E27FC236}">
                <a16:creationId xmlns:a16="http://schemas.microsoft.com/office/drawing/2014/main" id="{57DCD68C-1619-4AC4-8C74-B4AB47075F87}"/>
              </a:ext>
            </a:extLst>
          </p:cNvPr>
          <p:cNvSpPr>
            <a:spLocks noGrp="1"/>
          </p:cNvSpPr>
          <p:nvPr>
            <p:ph idx="1"/>
          </p:nvPr>
        </p:nvSpPr>
        <p:spPr>
          <a:xfrm>
            <a:off x="1847851" y="1644016"/>
            <a:ext cx="8509103" cy="4286043"/>
          </a:xfrm>
        </p:spPr>
        <p:txBody>
          <a:bodyPr>
            <a:normAutofit fontScale="85000" lnSpcReduction="20000"/>
          </a:bodyPr>
          <a:lstStyle/>
          <a:p>
            <a:r>
              <a:rPr lang="en-US" dirty="0"/>
              <a:t>Unexpectedly low overall seroconversion rate:</a:t>
            </a:r>
          </a:p>
          <a:p>
            <a:pPr lvl="1"/>
            <a:r>
              <a:rPr lang="en-US" dirty="0"/>
              <a:t>Powered for HIV infection rate of 1.44/100 PY (F/TDF)</a:t>
            </a:r>
          </a:p>
          <a:p>
            <a:pPr lvl="1"/>
            <a:r>
              <a:rPr lang="en-US" dirty="0"/>
              <a:t>Actual F/TDF rate was 0.34/100 PY</a:t>
            </a:r>
          </a:p>
          <a:p>
            <a:r>
              <a:rPr lang="en-US" dirty="0"/>
              <a:t>If there were only 5 more infections on the F/TAF arm   (F/TAF: 12 vs. F/TDF: 15), NI would NOT have been met.  </a:t>
            </a:r>
          </a:p>
          <a:p>
            <a:r>
              <a:rPr lang="en-US" dirty="0"/>
              <a:t>F/TAF seroconversions were numerically (not statistically) lower. </a:t>
            </a:r>
          </a:p>
          <a:p>
            <a:pPr lvl="1"/>
            <a:r>
              <a:rPr lang="en-US" dirty="0"/>
              <a:t>Q. What size trial would have shown superiority with observed infection rates?  </a:t>
            </a:r>
          </a:p>
          <a:p>
            <a:pPr lvl="1"/>
            <a:r>
              <a:rPr lang="en-US" dirty="0"/>
              <a:t>A. 11,000/Arm</a:t>
            </a:r>
          </a:p>
          <a:p>
            <a:endParaRPr lang="en-US" dirty="0"/>
          </a:p>
          <a:p>
            <a:endParaRPr lang="en-US" dirty="0"/>
          </a:p>
        </p:txBody>
      </p:sp>
    </p:spTree>
    <p:extLst>
      <p:ext uri="{BB962C8B-B14F-4D97-AF65-F5344CB8AC3E}">
        <p14:creationId xmlns:p14="http://schemas.microsoft.com/office/powerpoint/2010/main" val="402773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9E24-7919-44FD-B213-2A2D26D47D87}"/>
              </a:ext>
            </a:extLst>
          </p:cNvPr>
          <p:cNvSpPr>
            <a:spLocks noGrp="1"/>
          </p:cNvSpPr>
          <p:nvPr>
            <p:ph type="title"/>
          </p:nvPr>
        </p:nvSpPr>
        <p:spPr>
          <a:xfrm>
            <a:off x="1841447" y="535417"/>
            <a:ext cx="8509103" cy="926020"/>
          </a:xfrm>
        </p:spPr>
        <p:txBody>
          <a:bodyPr/>
          <a:lstStyle/>
          <a:p>
            <a:r>
              <a:rPr lang="en-US" dirty="0"/>
              <a:t>Are There Other Trial Design Options?</a:t>
            </a:r>
          </a:p>
        </p:txBody>
      </p:sp>
      <p:sp>
        <p:nvSpPr>
          <p:cNvPr id="3" name="Content Placeholder 2">
            <a:extLst>
              <a:ext uri="{FF2B5EF4-FFF2-40B4-BE49-F238E27FC236}">
                <a16:creationId xmlns:a16="http://schemas.microsoft.com/office/drawing/2014/main" id="{5278BDA4-45ED-4B09-BE01-8A458FDABBD2}"/>
              </a:ext>
            </a:extLst>
          </p:cNvPr>
          <p:cNvSpPr>
            <a:spLocks noGrp="1"/>
          </p:cNvSpPr>
          <p:nvPr>
            <p:ph idx="1"/>
          </p:nvPr>
        </p:nvSpPr>
        <p:spPr>
          <a:xfrm>
            <a:off x="1841446" y="1358573"/>
            <a:ext cx="8509103" cy="4286043"/>
          </a:xfrm>
        </p:spPr>
        <p:txBody>
          <a:bodyPr>
            <a:normAutofit fontScale="85000" lnSpcReduction="10000"/>
          </a:bodyPr>
          <a:lstStyle/>
          <a:p>
            <a:r>
              <a:rPr lang="en-US" dirty="0"/>
              <a:t>FDA regulations [21 CFR 314.126] cite five different kinds of controls: placebo, no-treatment, dose-comparison, </a:t>
            </a:r>
            <a:r>
              <a:rPr lang="en-US" dirty="0">
                <a:solidFill>
                  <a:srgbClr val="FF0000"/>
                </a:solidFill>
              </a:rPr>
              <a:t>active, and historical control</a:t>
            </a:r>
          </a:p>
          <a:p>
            <a:r>
              <a:rPr lang="en-US" dirty="0"/>
              <a:t>Active controlled trials with noninferiority comparisons rely on historical information as do historical controls and can suffer from similar biases.</a:t>
            </a:r>
          </a:p>
          <a:p>
            <a:r>
              <a:rPr lang="en-US" dirty="0"/>
              <a:t>For HIV prevention, NI trials may be: </a:t>
            </a:r>
          </a:p>
          <a:p>
            <a:pPr lvl="1"/>
            <a:r>
              <a:rPr lang="en-US" dirty="0"/>
              <a:t>no more rigorous than other historical (or external) controls</a:t>
            </a:r>
          </a:p>
          <a:p>
            <a:pPr lvl="1"/>
            <a:r>
              <a:rPr lang="en-US" dirty="0"/>
              <a:t>while binding us to infeasible trial sizes because they rely on outdated trials of limited relevance to today.  </a:t>
            </a:r>
          </a:p>
        </p:txBody>
      </p:sp>
    </p:spTree>
    <p:extLst>
      <p:ext uri="{BB962C8B-B14F-4D97-AF65-F5344CB8AC3E}">
        <p14:creationId xmlns:p14="http://schemas.microsoft.com/office/powerpoint/2010/main" val="4011032521"/>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17416</TotalTime>
  <Words>5231</Words>
  <Application>Microsoft Office PowerPoint</Application>
  <PresentationFormat>Widescreen</PresentationFormat>
  <Paragraphs>321</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Franklin Gothic Book</vt:lpstr>
      <vt:lpstr>Raleway</vt:lpstr>
      <vt:lpstr>Tahoma</vt:lpstr>
      <vt:lpstr>Times New Roman</vt:lpstr>
      <vt:lpstr>AIDS 2016_Template</vt:lpstr>
      <vt:lpstr>PowerPoint Presentation</vt:lpstr>
      <vt:lpstr>  Regulatory Perspectives for Streamlining HIV Prevention Trials  </vt:lpstr>
      <vt:lpstr>Disclaimers</vt:lpstr>
      <vt:lpstr>HIV Prevention Trial Design Options In the Era of F/TDF</vt:lpstr>
      <vt:lpstr>HIV Prevention Trial Design Options In the Era of F/TDF</vt:lpstr>
      <vt:lpstr>MSM/TGW: NI Trial Size Increasing </vt:lpstr>
      <vt:lpstr>DISCOVER Results F/TAF vs. F/TDF in MSM and TGW</vt:lpstr>
      <vt:lpstr>Future Trial Design Feasibility:  Lessons from DISCOVER</vt:lpstr>
      <vt:lpstr>Are There Other Trial Design Options?</vt:lpstr>
      <vt:lpstr>What About Hormonal Contraceptives (HC)?  Trial Design/Endpoint</vt:lpstr>
      <vt:lpstr>Pearl Index Used for HC Trials</vt:lpstr>
      <vt:lpstr>Pearl Index: Essential Components</vt:lpstr>
      <vt:lpstr>What about a Pearl Index for HIV Prevention? “HIV Incidence Index”</vt:lpstr>
      <vt:lpstr>HIV Incidence Index vs. Pearl Index</vt:lpstr>
      <vt:lpstr>Comparing DISCOVER Results to HIV Infection Rate in MSM NOT on PrEP (U.S.)</vt:lpstr>
      <vt:lpstr>Correlation of Incidence of HIV and Rectal Gonorrhea Mullick and Murray, 2019, J Infect Dis. </vt:lpstr>
      <vt:lpstr>DISCOVER: Sexually Transmitted Infections Incidence (lab assessed) through week 96</vt:lpstr>
      <vt:lpstr>Predicted HIV Incidence (Off PrEP) Using Rectal GC Incidence</vt:lpstr>
      <vt:lpstr>Trial Design Proposal for HIV Prevention Trials</vt:lpstr>
      <vt:lpstr>Conclusions</vt:lpstr>
      <vt:lpstr>PowerPoint Presentation</vt:lpstr>
      <vt:lpstr>8 Trials Identified Rectal GC and HIV Incidence</vt:lpstr>
      <vt:lpstr>Is there a correlation between  Rectal GC and HIV Incidence in MSM?</vt:lpstr>
      <vt:lpstr>MSM Historical Evidence: NI Margin for Relative Risk (Rate Ratio) </vt:lpstr>
      <vt:lpstr>PowerPoint Presentation</vt:lpstr>
      <vt:lpstr>Rectal GC and HIV in MSM: Common Route of Transmission  Incidence vs. Risk Behavior </vt:lpstr>
      <vt:lpstr>HIV Diagnoses by Transmission Category, 2005-2014 (CDC)</vt:lpstr>
      <vt:lpstr>DISCOVER: F/TAF (DVY) vs. F/TDF (TVD) in MSM  Results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Jeffrey Murray</cp:lastModifiedBy>
  <cp:revision>139</cp:revision>
  <cp:lastPrinted>2019-07-19T20:46:02Z</cp:lastPrinted>
  <dcterms:created xsi:type="dcterms:W3CDTF">2017-01-13T09:09:35Z</dcterms:created>
  <dcterms:modified xsi:type="dcterms:W3CDTF">2019-07-19T20:54:12Z</dcterms:modified>
</cp:coreProperties>
</file>